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70" r:id="rId14"/>
    <p:sldId id="267" r:id="rId15"/>
    <p:sldId id="271" r:id="rId16"/>
    <p:sldId id="275" r:id="rId17"/>
    <p:sldId id="276" r:id="rId18"/>
    <p:sldId id="277" r:id="rId19"/>
    <p:sldId id="278" r:id="rId20"/>
    <p:sldId id="279" r:id="rId21"/>
    <p:sldId id="280"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A Cwik" initials="CAC" lastIdx="2" clrIdx="0">
    <p:extLst>
      <p:ext uri="{19B8F6BF-5375-455C-9EA6-DF929625EA0E}">
        <p15:presenceInfo xmlns:p15="http://schemas.microsoft.com/office/powerpoint/2012/main" userId="S-1-5-21-3639515735-3000443172-754303046-280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CFAA2-D45B-4447-B61B-1C1DD139FF4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CB8CC98-ACE8-4A9A-804F-20816070890B}">
      <dgm:prSet phldrT="[Text]"/>
      <dgm:spPr/>
      <dgm:t>
        <a:bodyPr/>
        <a:lstStyle/>
        <a:p>
          <a:r>
            <a:rPr lang="en-US" dirty="0"/>
            <a:t>Primary </a:t>
          </a:r>
        </a:p>
      </dgm:t>
    </dgm:pt>
    <dgm:pt modelId="{ED0C5624-AFB0-4C32-93CD-056717F32BCD}" type="parTrans" cxnId="{6972EEA8-5C86-4550-B8B0-AD00BAD9B188}">
      <dgm:prSet/>
      <dgm:spPr/>
      <dgm:t>
        <a:bodyPr/>
        <a:lstStyle/>
        <a:p>
          <a:endParaRPr lang="en-US"/>
        </a:p>
      </dgm:t>
    </dgm:pt>
    <dgm:pt modelId="{A54840A6-A022-4E9E-988A-2889A3EC4FDB}" type="sibTrans" cxnId="{6972EEA8-5C86-4550-B8B0-AD00BAD9B188}">
      <dgm:prSet/>
      <dgm:spPr/>
      <dgm:t>
        <a:bodyPr/>
        <a:lstStyle/>
        <a:p>
          <a:endParaRPr lang="en-US"/>
        </a:p>
      </dgm:t>
    </dgm:pt>
    <dgm:pt modelId="{2214091E-DDFA-4968-9802-E0C1871F4D1B}">
      <dgm:prSet phldrT="[Text]"/>
      <dgm:spPr/>
      <dgm:t>
        <a:bodyPr/>
        <a:lstStyle/>
        <a:p>
          <a:r>
            <a:rPr lang="en-US" dirty="0"/>
            <a:t>Involves common health problems	</a:t>
          </a:r>
        </a:p>
      </dgm:t>
    </dgm:pt>
    <dgm:pt modelId="{5CA7AB38-6F85-4163-A0D2-ADF10FE9E897}" type="parTrans" cxnId="{ECFE5498-D24E-4F6C-B6CF-AF9BDED7EF8F}">
      <dgm:prSet/>
      <dgm:spPr/>
      <dgm:t>
        <a:bodyPr/>
        <a:lstStyle/>
        <a:p>
          <a:endParaRPr lang="en-US"/>
        </a:p>
      </dgm:t>
    </dgm:pt>
    <dgm:pt modelId="{EF68240E-C130-4C1E-9F87-E68DA8F7CDE4}" type="sibTrans" cxnId="{ECFE5498-D24E-4F6C-B6CF-AF9BDED7EF8F}">
      <dgm:prSet/>
      <dgm:spPr/>
      <dgm:t>
        <a:bodyPr/>
        <a:lstStyle/>
        <a:p>
          <a:endParaRPr lang="en-US"/>
        </a:p>
      </dgm:t>
    </dgm:pt>
    <dgm:pt modelId="{5EA97471-4FC2-4D37-BEC3-8ADBB3C820AB}">
      <dgm:prSet phldrT="[Text]"/>
      <dgm:spPr/>
      <dgm:t>
        <a:bodyPr/>
        <a:lstStyle/>
        <a:p>
          <a:r>
            <a:rPr lang="en-US" dirty="0"/>
            <a:t>Preventive Care that accounts for 80-90% of medical encounters</a:t>
          </a:r>
        </a:p>
      </dgm:t>
    </dgm:pt>
    <dgm:pt modelId="{17B20C2E-5654-42B5-89CD-86AEC6C94AAD}" type="parTrans" cxnId="{17474EEF-3368-4ECC-A1DE-D8FB5B6DE84A}">
      <dgm:prSet/>
      <dgm:spPr/>
      <dgm:t>
        <a:bodyPr/>
        <a:lstStyle/>
        <a:p>
          <a:endParaRPr lang="en-US"/>
        </a:p>
      </dgm:t>
    </dgm:pt>
    <dgm:pt modelId="{67EED1BF-A7E0-484E-9187-FFA07DB664F1}" type="sibTrans" cxnId="{17474EEF-3368-4ECC-A1DE-D8FB5B6DE84A}">
      <dgm:prSet/>
      <dgm:spPr/>
      <dgm:t>
        <a:bodyPr/>
        <a:lstStyle/>
        <a:p>
          <a:endParaRPr lang="en-US"/>
        </a:p>
      </dgm:t>
    </dgm:pt>
    <dgm:pt modelId="{4DE29356-2268-423D-8378-7C3AF941843A}">
      <dgm:prSet phldrT="[Text]"/>
      <dgm:spPr/>
      <dgm:t>
        <a:bodyPr/>
        <a:lstStyle/>
        <a:p>
          <a:r>
            <a:rPr lang="en-US" dirty="0"/>
            <a:t>Secondary </a:t>
          </a:r>
        </a:p>
      </dgm:t>
    </dgm:pt>
    <dgm:pt modelId="{8B8DCE9A-67C0-44D0-AAE2-141469AAFF4A}" type="parTrans" cxnId="{A9DD64DD-84E9-4280-8728-5653B56AE99C}">
      <dgm:prSet/>
      <dgm:spPr/>
      <dgm:t>
        <a:bodyPr/>
        <a:lstStyle/>
        <a:p>
          <a:endParaRPr lang="en-US"/>
        </a:p>
      </dgm:t>
    </dgm:pt>
    <dgm:pt modelId="{CC92F8FE-C855-43EF-9B7B-EF9F184FC230}" type="sibTrans" cxnId="{A9DD64DD-84E9-4280-8728-5653B56AE99C}">
      <dgm:prSet/>
      <dgm:spPr/>
      <dgm:t>
        <a:bodyPr/>
        <a:lstStyle/>
        <a:p>
          <a:endParaRPr lang="en-US"/>
        </a:p>
      </dgm:t>
    </dgm:pt>
    <dgm:pt modelId="{65937445-6D47-419F-957E-0F7B2D437FF6}">
      <dgm:prSet phldrT="[Text]"/>
      <dgm:spPr/>
      <dgm:t>
        <a:bodyPr/>
        <a:lstStyle/>
        <a:p>
          <a:r>
            <a:rPr lang="en-US" dirty="0"/>
            <a:t>Specialized Clinical expertise</a:t>
          </a:r>
        </a:p>
      </dgm:t>
    </dgm:pt>
    <dgm:pt modelId="{3E604EC3-DC99-4410-AF94-631CFD5C5FE5}" type="parTrans" cxnId="{AC82B92C-0330-4B6E-A040-1BE46D4B79C8}">
      <dgm:prSet/>
      <dgm:spPr/>
      <dgm:t>
        <a:bodyPr/>
        <a:lstStyle/>
        <a:p>
          <a:endParaRPr lang="en-US"/>
        </a:p>
      </dgm:t>
    </dgm:pt>
    <dgm:pt modelId="{FA250614-DE05-4D8A-A762-3FB9402CE34E}" type="sibTrans" cxnId="{AC82B92C-0330-4B6E-A040-1BE46D4B79C8}">
      <dgm:prSet/>
      <dgm:spPr/>
      <dgm:t>
        <a:bodyPr/>
        <a:lstStyle/>
        <a:p>
          <a:endParaRPr lang="en-US"/>
        </a:p>
      </dgm:t>
    </dgm:pt>
    <dgm:pt modelId="{2BA58F9F-3005-4783-B7AD-9CFCB25395D3}">
      <dgm:prSet phldrT="[Text]"/>
      <dgm:spPr/>
      <dgm:t>
        <a:bodyPr/>
        <a:lstStyle/>
        <a:p>
          <a:r>
            <a:rPr lang="en-US" dirty="0"/>
            <a:t>Hospital care, acute care hospitals</a:t>
          </a:r>
        </a:p>
      </dgm:t>
    </dgm:pt>
    <dgm:pt modelId="{041C022D-70F2-4DF3-A4C8-5786D2604715}" type="parTrans" cxnId="{538DEFB2-C5DC-44FA-9606-017B8506EDF3}">
      <dgm:prSet/>
      <dgm:spPr/>
      <dgm:t>
        <a:bodyPr/>
        <a:lstStyle/>
        <a:p>
          <a:endParaRPr lang="en-US"/>
        </a:p>
      </dgm:t>
    </dgm:pt>
    <dgm:pt modelId="{1CC3DEE3-0AB7-40FE-8B5F-AD674E2DD0E2}" type="sibTrans" cxnId="{538DEFB2-C5DC-44FA-9606-017B8506EDF3}">
      <dgm:prSet/>
      <dgm:spPr/>
      <dgm:t>
        <a:bodyPr/>
        <a:lstStyle/>
        <a:p>
          <a:endParaRPr lang="en-US"/>
        </a:p>
      </dgm:t>
    </dgm:pt>
    <dgm:pt modelId="{0E0A688F-0DA6-41FE-9453-C85C329D0D2B}">
      <dgm:prSet/>
      <dgm:spPr/>
      <dgm:t>
        <a:bodyPr/>
        <a:lstStyle/>
        <a:p>
          <a:r>
            <a:rPr lang="en-US" dirty="0"/>
            <a:t>Tertiary </a:t>
          </a:r>
        </a:p>
      </dgm:t>
    </dgm:pt>
    <dgm:pt modelId="{FFB841E5-B425-4153-BF96-93ABDA4D1550}" type="parTrans" cxnId="{632EF4AD-D82B-4356-A036-B717FA565068}">
      <dgm:prSet/>
      <dgm:spPr/>
      <dgm:t>
        <a:bodyPr/>
        <a:lstStyle/>
        <a:p>
          <a:endParaRPr lang="en-US"/>
        </a:p>
      </dgm:t>
    </dgm:pt>
    <dgm:pt modelId="{B1CF8AFF-1B53-480B-843B-BD4E3FBA5B6D}" type="sibTrans" cxnId="{632EF4AD-D82B-4356-A036-B717FA565068}">
      <dgm:prSet/>
      <dgm:spPr/>
      <dgm:t>
        <a:bodyPr/>
        <a:lstStyle/>
        <a:p>
          <a:endParaRPr lang="en-US"/>
        </a:p>
      </dgm:t>
    </dgm:pt>
    <dgm:pt modelId="{2CD015F8-D47B-4873-B7DB-F976C11D33E4}">
      <dgm:prSet/>
      <dgm:spPr/>
      <dgm:t>
        <a:bodyPr/>
        <a:lstStyle/>
        <a:p>
          <a:r>
            <a:rPr lang="en-US" dirty="0"/>
            <a:t>Management of rare complex disorders</a:t>
          </a:r>
        </a:p>
      </dgm:t>
    </dgm:pt>
    <dgm:pt modelId="{D4F57E6B-E76D-455E-A054-767142CA9C04}" type="parTrans" cxnId="{5CC56B2C-AD00-4BAB-8B43-24BDCE94C0A9}">
      <dgm:prSet/>
      <dgm:spPr/>
      <dgm:t>
        <a:bodyPr/>
        <a:lstStyle/>
        <a:p>
          <a:endParaRPr lang="en-US"/>
        </a:p>
      </dgm:t>
    </dgm:pt>
    <dgm:pt modelId="{8F579A86-7FF5-4A23-8BE2-2ACE05A4A91D}" type="sibTrans" cxnId="{5CC56B2C-AD00-4BAB-8B43-24BDCE94C0A9}">
      <dgm:prSet/>
      <dgm:spPr/>
      <dgm:t>
        <a:bodyPr/>
        <a:lstStyle/>
        <a:p>
          <a:endParaRPr lang="en-US"/>
        </a:p>
      </dgm:t>
    </dgm:pt>
    <dgm:pt modelId="{8047657A-0F94-4F09-BC42-609E6F6E388A}">
      <dgm:prSet/>
      <dgm:spPr/>
      <dgm:t>
        <a:bodyPr/>
        <a:lstStyle/>
        <a:p>
          <a:r>
            <a:rPr lang="en-US" dirty="0"/>
            <a:t>Combination of highly specialized care and hospital care leading to frequent access to care, long-term care facilities, and acute care facilities</a:t>
          </a:r>
        </a:p>
      </dgm:t>
    </dgm:pt>
    <dgm:pt modelId="{9CAAFFDF-9E56-4132-B647-DD18BC6817AA}" type="parTrans" cxnId="{6F0AEBC8-9C1B-4590-8F8E-8C06DF7A0E25}">
      <dgm:prSet/>
      <dgm:spPr/>
      <dgm:t>
        <a:bodyPr/>
        <a:lstStyle/>
        <a:p>
          <a:endParaRPr lang="en-US"/>
        </a:p>
      </dgm:t>
    </dgm:pt>
    <dgm:pt modelId="{7A369F87-3F1F-452E-A8B2-3264C10B72E9}" type="sibTrans" cxnId="{6F0AEBC8-9C1B-4590-8F8E-8C06DF7A0E25}">
      <dgm:prSet/>
      <dgm:spPr/>
      <dgm:t>
        <a:bodyPr/>
        <a:lstStyle/>
        <a:p>
          <a:endParaRPr lang="en-US"/>
        </a:p>
      </dgm:t>
    </dgm:pt>
    <dgm:pt modelId="{D4B71897-C711-4315-89ED-CB2A4FA5D928}" type="pres">
      <dgm:prSet presAssocID="{CC4CFAA2-D45B-4447-B61B-1C1DD139FF4C}" presName="list" presStyleCnt="0">
        <dgm:presLayoutVars>
          <dgm:dir/>
          <dgm:animLvl val="lvl"/>
        </dgm:presLayoutVars>
      </dgm:prSet>
      <dgm:spPr/>
    </dgm:pt>
    <dgm:pt modelId="{480A9C2C-A51E-446A-B339-2F3971074F35}" type="pres">
      <dgm:prSet presAssocID="{2CB8CC98-ACE8-4A9A-804F-20816070890B}" presName="posSpace" presStyleCnt="0"/>
      <dgm:spPr/>
    </dgm:pt>
    <dgm:pt modelId="{01986CA4-08BF-4076-9344-2FCCD542FAE7}" type="pres">
      <dgm:prSet presAssocID="{2CB8CC98-ACE8-4A9A-804F-20816070890B}" presName="vertFlow" presStyleCnt="0"/>
      <dgm:spPr/>
    </dgm:pt>
    <dgm:pt modelId="{1B1FDD53-13B1-42D6-A327-022AD6488331}" type="pres">
      <dgm:prSet presAssocID="{2CB8CC98-ACE8-4A9A-804F-20816070890B}" presName="topSpace" presStyleCnt="0"/>
      <dgm:spPr/>
    </dgm:pt>
    <dgm:pt modelId="{AA51E952-5931-468B-9A3E-4236B7F2BEEC}" type="pres">
      <dgm:prSet presAssocID="{2CB8CC98-ACE8-4A9A-804F-20816070890B}" presName="firstComp" presStyleCnt="0"/>
      <dgm:spPr/>
    </dgm:pt>
    <dgm:pt modelId="{136218B1-24CD-436A-84B7-959D2B5D4779}" type="pres">
      <dgm:prSet presAssocID="{2CB8CC98-ACE8-4A9A-804F-20816070890B}" presName="firstChild" presStyleLbl="bgAccFollowNode1" presStyleIdx="0" presStyleCnt="6"/>
      <dgm:spPr/>
    </dgm:pt>
    <dgm:pt modelId="{E8017E17-C975-48DE-8932-C9A126D58469}" type="pres">
      <dgm:prSet presAssocID="{2CB8CC98-ACE8-4A9A-804F-20816070890B}" presName="firstChildTx" presStyleLbl="bgAccFollowNode1" presStyleIdx="0" presStyleCnt="6">
        <dgm:presLayoutVars>
          <dgm:bulletEnabled val="1"/>
        </dgm:presLayoutVars>
      </dgm:prSet>
      <dgm:spPr/>
    </dgm:pt>
    <dgm:pt modelId="{C057A301-4268-4DB7-B01D-BF18B086AD8F}" type="pres">
      <dgm:prSet presAssocID="{5EA97471-4FC2-4D37-BEC3-8ADBB3C820AB}" presName="comp" presStyleCnt="0"/>
      <dgm:spPr/>
    </dgm:pt>
    <dgm:pt modelId="{A4F1D7C1-F767-4C6D-BF30-1FE315AF0D5E}" type="pres">
      <dgm:prSet presAssocID="{5EA97471-4FC2-4D37-BEC3-8ADBB3C820AB}" presName="child" presStyleLbl="bgAccFollowNode1" presStyleIdx="1" presStyleCnt="6"/>
      <dgm:spPr/>
    </dgm:pt>
    <dgm:pt modelId="{AEEFD5FB-50CF-436B-8C70-FBE9C0F4464D}" type="pres">
      <dgm:prSet presAssocID="{5EA97471-4FC2-4D37-BEC3-8ADBB3C820AB}" presName="childTx" presStyleLbl="bgAccFollowNode1" presStyleIdx="1" presStyleCnt="6">
        <dgm:presLayoutVars>
          <dgm:bulletEnabled val="1"/>
        </dgm:presLayoutVars>
      </dgm:prSet>
      <dgm:spPr/>
    </dgm:pt>
    <dgm:pt modelId="{93DCE43C-0950-43F7-B589-062F18FF6D77}" type="pres">
      <dgm:prSet presAssocID="{2CB8CC98-ACE8-4A9A-804F-20816070890B}" presName="negSpace" presStyleCnt="0"/>
      <dgm:spPr/>
    </dgm:pt>
    <dgm:pt modelId="{19D6FEA2-902B-432B-92E5-ABF65BEB893D}" type="pres">
      <dgm:prSet presAssocID="{2CB8CC98-ACE8-4A9A-804F-20816070890B}" presName="circle" presStyleLbl="node1" presStyleIdx="0" presStyleCnt="3"/>
      <dgm:spPr/>
    </dgm:pt>
    <dgm:pt modelId="{F03911E1-BB28-4A46-AD3F-31C7BAFBF00F}" type="pres">
      <dgm:prSet presAssocID="{A54840A6-A022-4E9E-988A-2889A3EC4FDB}" presName="transSpace" presStyleCnt="0"/>
      <dgm:spPr/>
    </dgm:pt>
    <dgm:pt modelId="{B35CDB5F-3D8B-47BE-B8F7-C4D6EF12E6AF}" type="pres">
      <dgm:prSet presAssocID="{4DE29356-2268-423D-8378-7C3AF941843A}" presName="posSpace" presStyleCnt="0"/>
      <dgm:spPr/>
    </dgm:pt>
    <dgm:pt modelId="{115B2B0B-1A91-44C0-B428-25338BCF6E71}" type="pres">
      <dgm:prSet presAssocID="{4DE29356-2268-423D-8378-7C3AF941843A}" presName="vertFlow" presStyleCnt="0"/>
      <dgm:spPr/>
    </dgm:pt>
    <dgm:pt modelId="{9CBB749B-6E4C-49D3-8B05-5775D4450E15}" type="pres">
      <dgm:prSet presAssocID="{4DE29356-2268-423D-8378-7C3AF941843A}" presName="topSpace" presStyleCnt="0"/>
      <dgm:spPr/>
    </dgm:pt>
    <dgm:pt modelId="{7C10609C-4397-4800-B46F-9B51E7C5A66B}" type="pres">
      <dgm:prSet presAssocID="{4DE29356-2268-423D-8378-7C3AF941843A}" presName="firstComp" presStyleCnt="0"/>
      <dgm:spPr/>
    </dgm:pt>
    <dgm:pt modelId="{88F85043-376B-4910-AD21-272A969A1C15}" type="pres">
      <dgm:prSet presAssocID="{4DE29356-2268-423D-8378-7C3AF941843A}" presName="firstChild" presStyleLbl="bgAccFollowNode1" presStyleIdx="2" presStyleCnt="6"/>
      <dgm:spPr/>
    </dgm:pt>
    <dgm:pt modelId="{D576B03A-764B-4ED3-B12E-1448954460ED}" type="pres">
      <dgm:prSet presAssocID="{4DE29356-2268-423D-8378-7C3AF941843A}" presName="firstChildTx" presStyleLbl="bgAccFollowNode1" presStyleIdx="2" presStyleCnt="6">
        <dgm:presLayoutVars>
          <dgm:bulletEnabled val="1"/>
        </dgm:presLayoutVars>
      </dgm:prSet>
      <dgm:spPr/>
    </dgm:pt>
    <dgm:pt modelId="{3B27A3D3-E9CD-4CAB-91A4-520A5240ACEF}" type="pres">
      <dgm:prSet presAssocID="{2BA58F9F-3005-4783-B7AD-9CFCB25395D3}" presName="comp" presStyleCnt="0"/>
      <dgm:spPr/>
    </dgm:pt>
    <dgm:pt modelId="{B38D3C22-CD55-4910-9611-C5D720D5BC7B}" type="pres">
      <dgm:prSet presAssocID="{2BA58F9F-3005-4783-B7AD-9CFCB25395D3}" presName="child" presStyleLbl="bgAccFollowNode1" presStyleIdx="3" presStyleCnt="6"/>
      <dgm:spPr/>
    </dgm:pt>
    <dgm:pt modelId="{E12FE95A-50F3-4E0B-8C4B-9FD8050A381A}" type="pres">
      <dgm:prSet presAssocID="{2BA58F9F-3005-4783-B7AD-9CFCB25395D3}" presName="childTx" presStyleLbl="bgAccFollowNode1" presStyleIdx="3" presStyleCnt="6">
        <dgm:presLayoutVars>
          <dgm:bulletEnabled val="1"/>
        </dgm:presLayoutVars>
      </dgm:prSet>
      <dgm:spPr/>
    </dgm:pt>
    <dgm:pt modelId="{ED146461-A9D5-433A-9269-EA6BA4A30759}" type="pres">
      <dgm:prSet presAssocID="{4DE29356-2268-423D-8378-7C3AF941843A}" presName="negSpace" presStyleCnt="0"/>
      <dgm:spPr/>
    </dgm:pt>
    <dgm:pt modelId="{0559B786-AB0E-4F9E-AF55-9737872B75CC}" type="pres">
      <dgm:prSet presAssocID="{4DE29356-2268-423D-8378-7C3AF941843A}" presName="circle" presStyleLbl="node1" presStyleIdx="1" presStyleCnt="3"/>
      <dgm:spPr/>
    </dgm:pt>
    <dgm:pt modelId="{3858015D-2CBE-4F6D-8D9F-78BFD85B7ECD}" type="pres">
      <dgm:prSet presAssocID="{CC92F8FE-C855-43EF-9B7B-EF9F184FC230}" presName="transSpace" presStyleCnt="0"/>
      <dgm:spPr/>
    </dgm:pt>
    <dgm:pt modelId="{B78615F9-91ED-4FD3-A8AA-0DB1C7BFDA20}" type="pres">
      <dgm:prSet presAssocID="{0E0A688F-0DA6-41FE-9453-C85C329D0D2B}" presName="posSpace" presStyleCnt="0"/>
      <dgm:spPr/>
    </dgm:pt>
    <dgm:pt modelId="{96C292B7-A71C-4F2D-8AF7-A2DE0BC5EE90}" type="pres">
      <dgm:prSet presAssocID="{0E0A688F-0DA6-41FE-9453-C85C329D0D2B}" presName="vertFlow" presStyleCnt="0"/>
      <dgm:spPr/>
    </dgm:pt>
    <dgm:pt modelId="{20764A37-1B9E-4A4E-A600-71EFDCE300DE}" type="pres">
      <dgm:prSet presAssocID="{0E0A688F-0DA6-41FE-9453-C85C329D0D2B}" presName="topSpace" presStyleCnt="0"/>
      <dgm:spPr/>
    </dgm:pt>
    <dgm:pt modelId="{24B214B1-CD36-4E3E-BC47-BAA9AC4B8E15}" type="pres">
      <dgm:prSet presAssocID="{0E0A688F-0DA6-41FE-9453-C85C329D0D2B}" presName="firstComp" presStyleCnt="0"/>
      <dgm:spPr/>
    </dgm:pt>
    <dgm:pt modelId="{0B1750B8-3A5E-4169-A902-8EA242D1808A}" type="pres">
      <dgm:prSet presAssocID="{0E0A688F-0DA6-41FE-9453-C85C329D0D2B}" presName="firstChild" presStyleLbl="bgAccFollowNode1" presStyleIdx="4" presStyleCnt="6"/>
      <dgm:spPr/>
    </dgm:pt>
    <dgm:pt modelId="{2E6681C1-A13A-4B4C-A06A-BC57CA6B1339}" type="pres">
      <dgm:prSet presAssocID="{0E0A688F-0DA6-41FE-9453-C85C329D0D2B}" presName="firstChildTx" presStyleLbl="bgAccFollowNode1" presStyleIdx="4" presStyleCnt="6">
        <dgm:presLayoutVars>
          <dgm:bulletEnabled val="1"/>
        </dgm:presLayoutVars>
      </dgm:prSet>
      <dgm:spPr/>
    </dgm:pt>
    <dgm:pt modelId="{6762F65A-4A05-42C5-84D5-6C2BBCE8D11B}" type="pres">
      <dgm:prSet presAssocID="{8047657A-0F94-4F09-BC42-609E6F6E388A}" presName="comp" presStyleCnt="0"/>
      <dgm:spPr/>
    </dgm:pt>
    <dgm:pt modelId="{710D5FF3-61C4-4D96-8D53-C25E55978662}" type="pres">
      <dgm:prSet presAssocID="{8047657A-0F94-4F09-BC42-609E6F6E388A}" presName="child" presStyleLbl="bgAccFollowNode1" presStyleIdx="5" presStyleCnt="6"/>
      <dgm:spPr/>
    </dgm:pt>
    <dgm:pt modelId="{6AD1DD9B-FE0F-49D1-B9C4-A2BE2EBC835E}" type="pres">
      <dgm:prSet presAssocID="{8047657A-0F94-4F09-BC42-609E6F6E388A}" presName="childTx" presStyleLbl="bgAccFollowNode1" presStyleIdx="5" presStyleCnt="6">
        <dgm:presLayoutVars>
          <dgm:bulletEnabled val="1"/>
        </dgm:presLayoutVars>
      </dgm:prSet>
      <dgm:spPr/>
    </dgm:pt>
    <dgm:pt modelId="{D1F73B29-9277-47DB-950A-7A4EE8DD7320}" type="pres">
      <dgm:prSet presAssocID="{0E0A688F-0DA6-41FE-9453-C85C329D0D2B}" presName="negSpace" presStyleCnt="0"/>
      <dgm:spPr/>
    </dgm:pt>
    <dgm:pt modelId="{E7C0BDCF-3236-4B0D-87F3-012E42A1E567}" type="pres">
      <dgm:prSet presAssocID="{0E0A688F-0DA6-41FE-9453-C85C329D0D2B}" presName="circle" presStyleLbl="node1" presStyleIdx="2" presStyleCnt="3"/>
      <dgm:spPr/>
    </dgm:pt>
  </dgm:ptLst>
  <dgm:cxnLst>
    <dgm:cxn modelId="{1281D01E-EA93-4AC7-8242-A89C587273C4}" type="presOf" srcId="{65937445-6D47-419F-957E-0F7B2D437FF6}" destId="{D576B03A-764B-4ED3-B12E-1448954460ED}" srcOrd="1" destOrd="0" presId="urn:microsoft.com/office/officeart/2005/8/layout/hList9"/>
    <dgm:cxn modelId="{1652E925-22EC-4469-8762-1AD291CBE186}" type="presOf" srcId="{8047657A-0F94-4F09-BC42-609E6F6E388A}" destId="{6AD1DD9B-FE0F-49D1-B9C4-A2BE2EBC835E}" srcOrd="1" destOrd="0" presId="urn:microsoft.com/office/officeart/2005/8/layout/hList9"/>
    <dgm:cxn modelId="{05541828-EA20-4F6C-93C0-4F76E4079BC1}" type="presOf" srcId="{2BA58F9F-3005-4783-B7AD-9CFCB25395D3}" destId="{E12FE95A-50F3-4E0B-8C4B-9FD8050A381A}" srcOrd="1" destOrd="0" presId="urn:microsoft.com/office/officeart/2005/8/layout/hList9"/>
    <dgm:cxn modelId="{5CC56B2C-AD00-4BAB-8B43-24BDCE94C0A9}" srcId="{0E0A688F-0DA6-41FE-9453-C85C329D0D2B}" destId="{2CD015F8-D47B-4873-B7DB-F976C11D33E4}" srcOrd="0" destOrd="0" parTransId="{D4F57E6B-E76D-455E-A054-767142CA9C04}" sibTransId="{8F579A86-7FF5-4A23-8BE2-2ACE05A4A91D}"/>
    <dgm:cxn modelId="{AC82B92C-0330-4B6E-A040-1BE46D4B79C8}" srcId="{4DE29356-2268-423D-8378-7C3AF941843A}" destId="{65937445-6D47-419F-957E-0F7B2D437FF6}" srcOrd="0" destOrd="0" parTransId="{3E604EC3-DC99-4410-AF94-631CFD5C5FE5}" sibTransId="{FA250614-DE05-4D8A-A762-3FB9402CE34E}"/>
    <dgm:cxn modelId="{74E7635B-3E52-4FC8-8897-A74C3EFDA6B0}" type="presOf" srcId="{5EA97471-4FC2-4D37-BEC3-8ADBB3C820AB}" destId="{AEEFD5FB-50CF-436B-8C70-FBE9C0F4464D}" srcOrd="1" destOrd="0" presId="urn:microsoft.com/office/officeart/2005/8/layout/hList9"/>
    <dgm:cxn modelId="{C6168A53-D508-4688-B1A7-D81CA89D46E6}" type="presOf" srcId="{CC4CFAA2-D45B-4447-B61B-1C1DD139FF4C}" destId="{D4B71897-C711-4315-89ED-CB2A4FA5D928}" srcOrd="0" destOrd="0" presId="urn:microsoft.com/office/officeart/2005/8/layout/hList9"/>
    <dgm:cxn modelId="{C4B22D77-575A-462C-9BBD-0B8374910AE8}" type="presOf" srcId="{2CD015F8-D47B-4873-B7DB-F976C11D33E4}" destId="{2E6681C1-A13A-4B4C-A06A-BC57CA6B1339}" srcOrd="1" destOrd="0" presId="urn:microsoft.com/office/officeart/2005/8/layout/hList9"/>
    <dgm:cxn modelId="{6C2FD55A-9AC5-4434-AE01-E0DF1F6546A1}" type="presOf" srcId="{2CD015F8-D47B-4873-B7DB-F976C11D33E4}" destId="{0B1750B8-3A5E-4169-A902-8EA242D1808A}" srcOrd="0" destOrd="0" presId="urn:microsoft.com/office/officeart/2005/8/layout/hList9"/>
    <dgm:cxn modelId="{531E857E-3FC6-4443-8835-DDE6A4056649}" type="presOf" srcId="{2214091E-DDFA-4968-9802-E0C1871F4D1B}" destId="{136218B1-24CD-436A-84B7-959D2B5D4779}" srcOrd="0" destOrd="0" presId="urn:microsoft.com/office/officeart/2005/8/layout/hList9"/>
    <dgm:cxn modelId="{ECFE5498-D24E-4F6C-B6CF-AF9BDED7EF8F}" srcId="{2CB8CC98-ACE8-4A9A-804F-20816070890B}" destId="{2214091E-DDFA-4968-9802-E0C1871F4D1B}" srcOrd="0" destOrd="0" parTransId="{5CA7AB38-6F85-4163-A0D2-ADF10FE9E897}" sibTransId="{EF68240E-C130-4C1E-9F87-E68DA8F7CDE4}"/>
    <dgm:cxn modelId="{24963DA8-68F4-436B-B0F9-D1877EE217D3}" type="presOf" srcId="{2CB8CC98-ACE8-4A9A-804F-20816070890B}" destId="{19D6FEA2-902B-432B-92E5-ABF65BEB893D}" srcOrd="0" destOrd="0" presId="urn:microsoft.com/office/officeart/2005/8/layout/hList9"/>
    <dgm:cxn modelId="{0A204AA8-6825-452D-A072-AA407BB81B64}" type="presOf" srcId="{2214091E-DDFA-4968-9802-E0C1871F4D1B}" destId="{E8017E17-C975-48DE-8932-C9A126D58469}" srcOrd="1" destOrd="0" presId="urn:microsoft.com/office/officeart/2005/8/layout/hList9"/>
    <dgm:cxn modelId="{3E3F9EA8-CF51-475E-96E6-2DF5529CDDC2}" type="presOf" srcId="{2BA58F9F-3005-4783-B7AD-9CFCB25395D3}" destId="{B38D3C22-CD55-4910-9611-C5D720D5BC7B}" srcOrd="0" destOrd="0" presId="urn:microsoft.com/office/officeart/2005/8/layout/hList9"/>
    <dgm:cxn modelId="{6972EEA8-5C86-4550-B8B0-AD00BAD9B188}" srcId="{CC4CFAA2-D45B-4447-B61B-1C1DD139FF4C}" destId="{2CB8CC98-ACE8-4A9A-804F-20816070890B}" srcOrd="0" destOrd="0" parTransId="{ED0C5624-AFB0-4C32-93CD-056717F32BCD}" sibTransId="{A54840A6-A022-4E9E-988A-2889A3EC4FDB}"/>
    <dgm:cxn modelId="{632EF4AD-D82B-4356-A036-B717FA565068}" srcId="{CC4CFAA2-D45B-4447-B61B-1C1DD139FF4C}" destId="{0E0A688F-0DA6-41FE-9453-C85C329D0D2B}" srcOrd="2" destOrd="0" parTransId="{FFB841E5-B425-4153-BF96-93ABDA4D1550}" sibTransId="{B1CF8AFF-1B53-480B-843B-BD4E3FBA5B6D}"/>
    <dgm:cxn modelId="{538DEFB2-C5DC-44FA-9606-017B8506EDF3}" srcId="{4DE29356-2268-423D-8378-7C3AF941843A}" destId="{2BA58F9F-3005-4783-B7AD-9CFCB25395D3}" srcOrd="1" destOrd="0" parTransId="{041C022D-70F2-4DF3-A4C8-5786D2604715}" sibTransId="{1CC3DEE3-0AB7-40FE-8B5F-AD674E2DD0E2}"/>
    <dgm:cxn modelId="{6F0AEBC8-9C1B-4590-8F8E-8C06DF7A0E25}" srcId="{0E0A688F-0DA6-41FE-9453-C85C329D0D2B}" destId="{8047657A-0F94-4F09-BC42-609E6F6E388A}" srcOrd="1" destOrd="0" parTransId="{9CAAFFDF-9E56-4132-B647-DD18BC6817AA}" sibTransId="{7A369F87-3F1F-452E-A8B2-3264C10B72E9}"/>
    <dgm:cxn modelId="{4EBC8AD9-953E-46C2-93A9-A29AF4847B63}" type="presOf" srcId="{5EA97471-4FC2-4D37-BEC3-8ADBB3C820AB}" destId="{A4F1D7C1-F767-4C6D-BF30-1FE315AF0D5E}" srcOrd="0" destOrd="0" presId="urn:microsoft.com/office/officeart/2005/8/layout/hList9"/>
    <dgm:cxn modelId="{978836DA-130B-4543-AF35-D50C02ABC70B}" type="presOf" srcId="{4DE29356-2268-423D-8378-7C3AF941843A}" destId="{0559B786-AB0E-4F9E-AF55-9737872B75CC}" srcOrd="0" destOrd="0" presId="urn:microsoft.com/office/officeart/2005/8/layout/hList9"/>
    <dgm:cxn modelId="{A9DD64DD-84E9-4280-8728-5653B56AE99C}" srcId="{CC4CFAA2-D45B-4447-B61B-1C1DD139FF4C}" destId="{4DE29356-2268-423D-8378-7C3AF941843A}" srcOrd="1" destOrd="0" parTransId="{8B8DCE9A-67C0-44D0-AAE2-141469AAFF4A}" sibTransId="{CC92F8FE-C855-43EF-9B7B-EF9F184FC230}"/>
    <dgm:cxn modelId="{C2E8E9DF-4FF2-4AA9-9B57-EFD656145D06}" type="presOf" srcId="{8047657A-0F94-4F09-BC42-609E6F6E388A}" destId="{710D5FF3-61C4-4D96-8D53-C25E55978662}" srcOrd="0" destOrd="0" presId="urn:microsoft.com/office/officeart/2005/8/layout/hList9"/>
    <dgm:cxn modelId="{0E6A97E6-A6A7-4899-BC0C-0E3B3D0718E4}" type="presOf" srcId="{65937445-6D47-419F-957E-0F7B2D437FF6}" destId="{88F85043-376B-4910-AD21-272A969A1C15}" srcOrd="0" destOrd="0" presId="urn:microsoft.com/office/officeart/2005/8/layout/hList9"/>
    <dgm:cxn modelId="{17474EEF-3368-4ECC-A1DE-D8FB5B6DE84A}" srcId="{2CB8CC98-ACE8-4A9A-804F-20816070890B}" destId="{5EA97471-4FC2-4D37-BEC3-8ADBB3C820AB}" srcOrd="1" destOrd="0" parTransId="{17B20C2E-5654-42B5-89CD-86AEC6C94AAD}" sibTransId="{67EED1BF-A7E0-484E-9187-FFA07DB664F1}"/>
    <dgm:cxn modelId="{EED841F1-34B5-40F3-9FF4-0F1B87EA4CE5}" type="presOf" srcId="{0E0A688F-0DA6-41FE-9453-C85C329D0D2B}" destId="{E7C0BDCF-3236-4B0D-87F3-012E42A1E567}" srcOrd="0" destOrd="0" presId="urn:microsoft.com/office/officeart/2005/8/layout/hList9"/>
    <dgm:cxn modelId="{8E861039-C618-43C2-9993-3A0567829628}" type="presParOf" srcId="{D4B71897-C711-4315-89ED-CB2A4FA5D928}" destId="{480A9C2C-A51E-446A-B339-2F3971074F35}" srcOrd="0" destOrd="0" presId="urn:microsoft.com/office/officeart/2005/8/layout/hList9"/>
    <dgm:cxn modelId="{21B1DD0C-7A1C-421E-BFF8-68CC14DC6D6F}" type="presParOf" srcId="{D4B71897-C711-4315-89ED-CB2A4FA5D928}" destId="{01986CA4-08BF-4076-9344-2FCCD542FAE7}" srcOrd="1" destOrd="0" presId="urn:microsoft.com/office/officeart/2005/8/layout/hList9"/>
    <dgm:cxn modelId="{0F9E675E-6A66-4041-B589-B3D954AB7D86}" type="presParOf" srcId="{01986CA4-08BF-4076-9344-2FCCD542FAE7}" destId="{1B1FDD53-13B1-42D6-A327-022AD6488331}" srcOrd="0" destOrd="0" presId="urn:microsoft.com/office/officeart/2005/8/layout/hList9"/>
    <dgm:cxn modelId="{1F0989DB-24BC-4970-842C-B42D445032DD}" type="presParOf" srcId="{01986CA4-08BF-4076-9344-2FCCD542FAE7}" destId="{AA51E952-5931-468B-9A3E-4236B7F2BEEC}" srcOrd="1" destOrd="0" presId="urn:microsoft.com/office/officeart/2005/8/layout/hList9"/>
    <dgm:cxn modelId="{615AC1F1-620D-43F6-AC2C-AA6BF560E56D}" type="presParOf" srcId="{AA51E952-5931-468B-9A3E-4236B7F2BEEC}" destId="{136218B1-24CD-436A-84B7-959D2B5D4779}" srcOrd="0" destOrd="0" presId="urn:microsoft.com/office/officeart/2005/8/layout/hList9"/>
    <dgm:cxn modelId="{494D5D76-92A7-4A7B-BDA4-F8DF8EFEE7E6}" type="presParOf" srcId="{AA51E952-5931-468B-9A3E-4236B7F2BEEC}" destId="{E8017E17-C975-48DE-8932-C9A126D58469}" srcOrd="1" destOrd="0" presId="urn:microsoft.com/office/officeart/2005/8/layout/hList9"/>
    <dgm:cxn modelId="{D3A62DC9-1C06-4992-B17B-66657F9F4B58}" type="presParOf" srcId="{01986CA4-08BF-4076-9344-2FCCD542FAE7}" destId="{C057A301-4268-4DB7-B01D-BF18B086AD8F}" srcOrd="2" destOrd="0" presId="urn:microsoft.com/office/officeart/2005/8/layout/hList9"/>
    <dgm:cxn modelId="{97DC1EDF-D19A-4421-9A51-DDF40D5ACE7C}" type="presParOf" srcId="{C057A301-4268-4DB7-B01D-BF18B086AD8F}" destId="{A4F1D7C1-F767-4C6D-BF30-1FE315AF0D5E}" srcOrd="0" destOrd="0" presId="urn:microsoft.com/office/officeart/2005/8/layout/hList9"/>
    <dgm:cxn modelId="{3CF0A561-95E9-4A06-A0A7-8AE9FAF0437B}" type="presParOf" srcId="{C057A301-4268-4DB7-B01D-BF18B086AD8F}" destId="{AEEFD5FB-50CF-436B-8C70-FBE9C0F4464D}" srcOrd="1" destOrd="0" presId="urn:microsoft.com/office/officeart/2005/8/layout/hList9"/>
    <dgm:cxn modelId="{70E68DD0-4B72-4C02-BE2A-8128BCF38482}" type="presParOf" srcId="{D4B71897-C711-4315-89ED-CB2A4FA5D928}" destId="{93DCE43C-0950-43F7-B589-062F18FF6D77}" srcOrd="2" destOrd="0" presId="urn:microsoft.com/office/officeart/2005/8/layout/hList9"/>
    <dgm:cxn modelId="{DB491B5D-002A-4A0C-B3A5-BD95F138D098}" type="presParOf" srcId="{D4B71897-C711-4315-89ED-CB2A4FA5D928}" destId="{19D6FEA2-902B-432B-92E5-ABF65BEB893D}" srcOrd="3" destOrd="0" presId="urn:microsoft.com/office/officeart/2005/8/layout/hList9"/>
    <dgm:cxn modelId="{56B575A0-58FE-419B-AA5B-02D97ED4E10F}" type="presParOf" srcId="{D4B71897-C711-4315-89ED-CB2A4FA5D928}" destId="{F03911E1-BB28-4A46-AD3F-31C7BAFBF00F}" srcOrd="4" destOrd="0" presId="urn:microsoft.com/office/officeart/2005/8/layout/hList9"/>
    <dgm:cxn modelId="{DF442FD5-A592-434C-A403-4961C2295141}" type="presParOf" srcId="{D4B71897-C711-4315-89ED-CB2A4FA5D928}" destId="{B35CDB5F-3D8B-47BE-B8F7-C4D6EF12E6AF}" srcOrd="5" destOrd="0" presId="urn:microsoft.com/office/officeart/2005/8/layout/hList9"/>
    <dgm:cxn modelId="{91F69E51-48B9-44D0-9987-EC40B0A60F0B}" type="presParOf" srcId="{D4B71897-C711-4315-89ED-CB2A4FA5D928}" destId="{115B2B0B-1A91-44C0-B428-25338BCF6E71}" srcOrd="6" destOrd="0" presId="urn:microsoft.com/office/officeart/2005/8/layout/hList9"/>
    <dgm:cxn modelId="{4CBF2FE2-BBDB-47C7-8FEF-A3CEB84F37EB}" type="presParOf" srcId="{115B2B0B-1A91-44C0-B428-25338BCF6E71}" destId="{9CBB749B-6E4C-49D3-8B05-5775D4450E15}" srcOrd="0" destOrd="0" presId="urn:microsoft.com/office/officeart/2005/8/layout/hList9"/>
    <dgm:cxn modelId="{07A814E9-637A-4720-B1F1-55006D4C85C2}" type="presParOf" srcId="{115B2B0B-1A91-44C0-B428-25338BCF6E71}" destId="{7C10609C-4397-4800-B46F-9B51E7C5A66B}" srcOrd="1" destOrd="0" presId="urn:microsoft.com/office/officeart/2005/8/layout/hList9"/>
    <dgm:cxn modelId="{28FBF9B1-D18B-4E62-AADD-72F554778268}" type="presParOf" srcId="{7C10609C-4397-4800-B46F-9B51E7C5A66B}" destId="{88F85043-376B-4910-AD21-272A969A1C15}" srcOrd="0" destOrd="0" presId="urn:microsoft.com/office/officeart/2005/8/layout/hList9"/>
    <dgm:cxn modelId="{2253550B-2B19-44B6-B045-989E78899221}" type="presParOf" srcId="{7C10609C-4397-4800-B46F-9B51E7C5A66B}" destId="{D576B03A-764B-4ED3-B12E-1448954460ED}" srcOrd="1" destOrd="0" presId="urn:microsoft.com/office/officeart/2005/8/layout/hList9"/>
    <dgm:cxn modelId="{7B61467F-37DF-4967-BE1B-3C78D9A70B9E}" type="presParOf" srcId="{115B2B0B-1A91-44C0-B428-25338BCF6E71}" destId="{3B27A3D3-E9CD-4CAB-91A4-520A5240ACEF}" srcOrd="2" destOrd="0" presId="urn:microsoft.com/office/officeart/2005/8/layout/hList9"/>
    <dgm:cxn modelId="{8431D23B-08FB-4BFD-AF18-BC8B2F36E097}" type="presParOf" srcId="{3B27A3D3-E9CD-4CAB-91A4-520A5240ACEF}" destId="{B38D3C22-CD55-4910-9611-C5D720D5BC7B}" srcOrd="0" destOrd="0" presId="urn:microsoft.com/office/officeart/2005/8/layout/hList9"/>
    <dgm:cxn modelId="{906F1413-299C-463F-BC26-D52FED21BD9B}" type="presParOf" srcId="{3B27A3D3-E9CD-4CAB-91A4-520A5240ACEF}" destId="{E12FE95A-50F3-4E0B-8C4B-9FD8050A381A}" srcOrd="1" destOrd="0" presId="urn:microsoft.com/office/officeart/2005/8/layout/hList9"/>
    <dgm:cxn modelId="{705617A9-8599-406C-BE4E-73395AE9A963}" type="presParOf" srcId="{D4B71897-C711-4315-89ED-CB2A4FA5D928}" destId="{ED146461-A9D5-433A-9269-EA6BA4A30759}" srcOrd="7" destOrd="0" presId="urn:microsoft.com/office/officeart/2005/8/layout/hList9"/>
    <dgm:cxn modelId="{5FA2AC89-6B04-4BD2-A834-FC1DCDE16E0D}" type="presParOf" srcId="{D4B71897-C711-4315-89ED-CB2A4FA5D928}" destId="{0559B786-AB0E-4F9E-AF55-9737872B75CC}" srcOrd="8" destOrd="0" presId="urn:microsoft.com/office/officeart/2005/8/layout/hList9"/>
    <dgm:cxn modelId="{CE23BDDC-B6F6-4534-9382-E47C4210FC44}" type="presParOf" srcId="{D4B71897-C711-4315-89ED-CB2A4FA5D928}" destId="{3858015D-2CBE-4F6D-8D9F-78BFD85B7ECD}" srcOrd="9" destOrd="0" presId="urn:microsoft.com/office/officeart/2005/8/layout/hList9"/>
    <dgm:cxn modelId="{E003753F-AC66-4B69-9A5E-C97447A76B5A}" type="presParOf" srcId="{D4B71897-C711-4315-89ED-CB2A4FA5D928}" destId="{B78615F9-91ED-4FD3-A8AA-0DB1C7BFDA20}" srcOrd="10" destOrd="0" presId="urn:microsoft.com/office/officeart/2005/8/layout/hList9"/>
    <dgm:cxn modelId="{B3A42DBA-29DC-4943-9593-2874A3BA77DB}" type="presParOf" srcId="{D4B71897-C711-4315-89ED-CB2A4FA5D928}" destId="{96C292B7-A71C-4F2D-8AF7-A2DE0BC5EE90}" srcOrd="11" destOrd="0" presId="urn:microsoft.com/office/officeart/2005/8/layout/hList9"/>
    <dgm:cxn modelId="{CCA8C40D-8467-4405-8186-642B5BEC233A}" type="presParOf" srcId="{96C292B7-A71C-4F2D-8AF7-A2DE0BC5EE90}" destId="{20764A37-1B9E-4A4E-A600-71EFDCE300DE}" srcOrd="0" destOrd="0" presId="urn:microsoft.com/office/officeart/2005/8/layout/hList9"/>
    <dgm:cxn modelId="{5F22A901-05DD-4025-A74B-994AFA91F53E}" type="presParOf" srcId="{96C292B7-A71C-4F2D-8AF7-A2DE0BC5EE90}" destId="{24B214B1-CD36-4E3E-BC47-BAA9AC4B8E15}" srcOrd="1" destOrd="0" presId="urn:microsoft.com/office/officeart/2005/8/layout/hList9"/>
    <dgm:cxn modelId="{B72C2302-084C-4A8F-9EBB-6D9A808EE8BD}" type="presParOf" srcId="{24B214B1-CD36-4E3E-BC47-BAA9AC4B8E15}" destId="{0B1750B8-3A5E-4169-A902-8EA242D1808A}" srcOrd="0" destOrd="0" presId="urn:microsoft.com/office/officeart/2005/8/layout/hList9"/>
    <dgm:cxn modelId="{24CC2377-73A7-4F82-B052-93D5E007C4E8}" type="presParOf" srcId="{24B214B1-CD36-4E3E-BC47-BAA9AC4B8E15}" destId="{2E6681C1-A13A-4B4C-A06A-BC57CA6B1339}" srcOrd="1" destOrd="0" presId="urn:microsoft.com/office/officeart/2005/8/layout/hList9"/>
    <dgm:cxn modelId="{11E66060-5C3B-423F-9AC5-E22E2E1BBE34}" type="presParOf" srcId="{96C292B7-A71C-4F2D-8AF7-A2DE0BC5EE90}" destId="{6762F65A-4A05-42C5-84D5-6C2BBCE8D11B}" srcOrd="2" destOrd="0" presId="urn:microsoft.com/office/officeart/2005/8/layout/hList9"/>
    <dgm:cxn modelId="{1E8C1593-4C86-44AB-A525-31CC220D474E}" type="presParOf" srcId="{6762F65A-4A05-42C5-84D5-6C2BBCE8D11B}" destId="{710D5FF3-61C4-4D96-8D53-C25E55978662}" srcOrd="0" destOrd="0" presId="urn:microsoft.com/office/officeart/2005/8/layout/hList9"/>
    <dgm:cxn modelId="{141ED279-4F76-486F-9CF9-2893FC29B2F4}" type="presParOf" srcId="{6762F65A-4A05-42C5-84D5-6C2BBCE8D11B}" destId="{6AD1DD9B-FE0F-49D1-B9C4-A2BE2EBC835E}" srcOrd="1" destOrd="0" presId="urn:microsoft.com/office/officeart/2005/8/layout/hList9"/>
    <dgm:cxn modelId="{F0EC647D-8BFB-49AB-AFD2-2C5C2CE87EEA}" type="presParOf" srcId="{D4B71897-C711-4315-89ED-CB2A4FA5D928}" destId="{D1F73B29-9277-47DB-950A-7A4EE8DD7320}" srcOrd="12" destOrd="0" presId="urn:microsoft.com/office/officeart/2005/8/layout/hList9"/>
    <dgm:cxn modelId="{8524F191-AE65-48A2-B0D3-6E1E1AFCC089}" type="presParOf" srcId="{D4B71897-C711-4315-89ED-CB2A4FA5D928}" destId="{E7C0BDCF-3236-4B0D-87F3-012E42A1E567}"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18B1-24CD-436A-84B7-959D2B5D4779}">
      <dsp:nvSpPr>
        <dsp:cNvPr id="0" name=""/>
        <dsp:cNvSpPr/>
      </dsp:nvSpPr>
      <dsp:spPr>
        <a:xfrm>
          <a:off x="1139356" y="907983"/>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Involves common health problems	</a:t>
          </a:r>
        </a:p>
      </dsp:txBody>
      <dsp:txXfrm>
        <a:off x="1480897" y="907983"/>
        <a:ext cx="1793088" cy="1423797"/>
      </dsp:txXfrm>
    </dsp:sp>
    <dsp:sp modelId="{A4F1D7C1-F767-4C6D-BF30-1FE315AF0D5E}">
      <dsp:nvSpPr>
        <dsp:cNvPr id="0" name=""/>
        <dsp:cNvSpPr/>
      </dsp:nvSpPr>
      <dsp:spPr>
        <a:xfrm>
          <a:off x="1139356" y="2331781"/>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Preventive Care that accounts for 80-90% of medical encounters</a:t>
          </a:r>
        </a:p>
      </dsp:txBody>
      <dsp:txXfrm>
        <a:off x="1480897" y="2331781"/>
        <a:ext cx="1793088" cy="1423797"/>
      </dsp:txXfrm>
    </dsp:sp>
    <dsp:sp modelId="{19D6FEA2-902B-432B-92E5-ABF65BEB893D}">
      <dsp:nvSpPr>
        <dsp:cNvPr id="0" name=""/>
        <dsp:cNvSpPr/>
      </dsp:nvSpPr>
      <dsp:spPr>
        <a:xfrm>
          <a:off x="887" y="338749"/>
          <a:ext cx="1423086" cy="1423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Primary </a:t>
          </a:r>
        </a:p>
      </dsp:txBody>
      <dsp:txXfrm>
        <a:off x="209293" y="547155"/>
        <a:ext cx="1006274" cy="1006274"/>
      </dsp:txXfrm>
    </dsp:sp>
    <dsp:sp modelId="{88F85043-376B-4910-AD21-272A969A1C15}">
      <dsp:nvSpPr>
        <dsp:cNvPr id="0" name=""/>
        <dsp:cNvSpPr/>
      </dsp:nvSpPr>
      <dsp:spPr>
        <a:xfrm>
          <a:off x="4697072" y="907983"/>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Specialized Clinical expertise</a:t>
          </a:r>
        </a:p>
      </dsp:txBody>
      <dsp:txXfrm>
        <a:off x="5038613" y="907983"/>
        <a:ext cx="1793088" cy="1423797"/>
      </dsp:txXfrm>
    </dsp:sp>
    <dsp:sp modelId="{B38D3C22-CD55-4910-9611-C5D720D5BC7B}">
      <dsp:nvSpPr>
        <dsp:cNvPr id="0" name=""/>
        <dsp:cNvSpPr/>
      </dsp:nvSpPr>
      <dsp:spPr>
        <a:xfrm>
          <a:off x="4697072" y="2331781"/>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Hospital care, acute care hospitals</a:t>
          </a:r>
        </a:p>
      </dsp:txBody>
      <dsp:txXfrm>
        <a:off x="5038613" y="2331781"/>
        <a:ext cx="1793088" cy="1423797"/>
      </dsp:txXfrm>
    </dsp:sp>
    <dsp:sp modelId="{0559B786-AB0E-4F9E-AF55-9737872B75CC}">
      <dsp:nvSpPr>
        <dsp:cNvPr id="0" name=""/>
        <dsp:cNvSpPr/>
      </dsp:nvSpPr>
      <dsp:spPr>
        <a:xfrm>
          <a:off x="3558603" y="338749"/>
          <a:ext cx="1423086" cy="1423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Secondary </a:t>
          </a:r>
        </a:p>
      </dsp:txBody>
      <dsp:txXfrm>
        <a:off x="3767009" y="547155"/>
        <a:ext cx="1006274" cy="1006274"/>
      </dsp:txXfrm>
    </dsp:sp>
    <dsp:sp modelId="{0B1750B8-3A5E-4169-A902-8EA242D1808A}">
      <dsp:nvSpPr>
        <dsp:cNvPr id="0" name=""/>
        <dsp:cNvSpPr/>
      </dsp:nvSpPr>
      <dsp:spPr>
        <a:xfrm>
          <a:off x="8254788" y="907983"/>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Management of rare complex disorders</a:t>
          </a:r>
        </a:p>
      </dsp:txBody>
      <dsp:txXfrm>
        <a:off x="8596329" y="907983"/>
        <a:ext cx="1793088" cy="1423797"/>
      </dsp:txXfrm>
    </dsp:sp>
    <dsp:sp modelId="{710D5FF3-61C4-4D96-8D53-C25E55978662}">
      <dsp:nvSpPr>
        <dsp:cNvPr id="0" name=""/>
        <dsp:cNvSpPr/>
      </dsp:nvSpPr>
      <dsp:spPr>
        <a:xfrm>
          <a:off x="8254788" y="2331781"/>
          <a:ext cx="2134629" cy="14237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t>Combination of highly specialized care and hospital care leading to frequent access to care, long-term care facilities, and acute care facilities</a:t>
          </a:r>
        </a:p>
      </dsp:txBody>
      <dsp:txXfrm>
        <a:off x="8596329" y="2331781"/>
        <a:ext cx="1793088" cy="1423797"/>
      </dsp:txXfrm>
    </dsp:sp>
    <dsp:sp modelId="{E7C0BDCF-3236-4B0D-87F3-012E42A1E567}">
      <dsp:nvSpPr>
        <dsp:cNvPr id="0" name=""/>
        <dsp:cNvSpPr/>
      </dsp:nvSpPr>
      <dsp:spPr>
        <a:xfrm>
          <a:off x="7116319" y="338749"/>
          <a:ext cx="1423086" cy="1423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Tertiary </a:t>
          </a:r>
        </a:p>
      </dsp:txBody>
      <dsp:txXfrm>
        <a:off x="7324725" y="547155"/>
        <a:ext cx="1006274" cy="100627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53D06-7F59-4E10-AE02-C07452EE5F57}"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11B16-AB33-4712-BF81-6BD443E64C8B}" type="slidenum">
              <a:rPr lang="en-US" smtClean="0"/>
              <a:t>‹#›</a:t>
            </a:fld>
            <a:endParaRPr lang="en-US"/>
          </a:p>
        </p:txBody>
      </p:sp>
    </p:spTree>
    <p:extLst>
      <p:ext uri="{BB962C8B-B14F-4D97-AF65-F5344CB8AC3E}">
        <p14:creationId xmlns:p14="http://schemas.microsoft.com/office/powerpoint/2010/main" val="172734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a:t>
            </a:fld>
            <a:endParaRPr lang="en-US"/>
          </a:p>
        </p:txBody>
      </p:sp>
    </p:spTree>
    <p:extLst>
      <p:ext uri="{BB962C8B-B14F-4D97-AF65-F5344CB8AC3E}">
        <p14:creationId xmlns:p14="http://schemas.microsoft.com/office/powerpoint/2010/main" val="180344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10</a:t>
            </a:fld>
            <a:endParaRPr lang="en-US"/>
          </a:p>
        </p:txBody>
      </p:sp>
    </p:spTree>
    <p:extLst>
      <p:ext uri="{BB962C8B-B14F-4D97-AF65-F5344CB8AC3E}">
        <p14:creationId xmlns:p14="http://schemas.microsoft.com/office/powerpoint/2010/main" val="388195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11</a:t>
            </a:fld>
            <a:endParaRPr lang="en-US"/>
          </a:p>
        </p:txBody>
      </p:sp>
    </p:spTree>
    <p:extLst>
      <p:ext uri="{BB962C8B-B14F-4D97-AF65-F5344CB8AC3E}">
        <p14:creationId xmlns:p14="http://schemas.microsoft.com/office/powerpoint/2010/main" val="244062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12</a:t>
            </a:fld>
            <a:endParaRPr lang="en-US"/>
          </a:p>
        </p:txBody>
      </p:sp>
    </p:spTree>
    <p:extLst>
      <p:ext uri="{BB962C8B-B14F-4D97-AF65-F5344CB8AC3E}">
        <p14:creationId xmlns:p14="http://schemas.microsoft.com/office/powerpoint/2010/main" val="410250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13</a:t>
            </a:fld>
            <a:endParaRPr lang="en-US"/>
          </a:p>
        </p:txBody>
      </p:sp>
    </p:spTree>
    <p:extLst>
      <p:ext uri="{BB962C8B-B14F-4D97-AF65-F5344CB8AC3E}">
        <p14:creationId xmlns:p14="http://schemas.microsoft.com/office/powerpoint/2010/main" val="12117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14</a:t>
            </a:fld>
            <a:endParaRPr lang="en-US"/>
          </a:p>
        </p:txBody>
      </p:sp>
    </p:spTree>
    <p:extLst>
      <p:ext uri="{BB962C8B-B14F-4D97-AF65-F5344CB8AC3E}">
        <p14:creationId xmlns:p14="http://schemas.microsoft.com/office/powerpoint/2010/main" val="282693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15</a:t>
            </a:fld>
            <a:endParaRPr lang="en-US"/>
          </a:p>
        </p:txBody>
      </p:sp>
    </p:spTree>
    <p:extLst>
      <p:ext uri="{BB962C8B-B14F-4D97-AF65-F5344CB8AC3E}">
        <p14:creationId xmlns:p14="http://schemas.microsoft.com/office/powerpoint/2010/main" val="283393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16</a:t>
            </a:fld>
            <a:endParaRPr lang="en-US"/>
          </a:p>
        </p:txBody>
      </p:sp>
    </p:spTree>
    <p:extLst>
      <p:ext uri="{BB962C8B-B14F-4D97-AF65-F5344CB8AC3E}">
        <p14:creationId xmlns:p14="http://schemas.microsoft.com/office/powerpoint/2010/main" val="202985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17</a:t>
            </a:fld>
            <a:endParaRPr lang="en-US"/>
          </a:p>
        </p:txBody>
      </p:sp>
    </p:spTree>
    <p:extLst>
      <p:ext uri="{BB962C8B-B14F-4D97-AF65-F5344CB8AC3E}">
        <p14:creationId xmlns:p14="http://schemas.microsoft.com/office/powerpoint/2010/main" val="5690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18</a:t>
            </a:fld>
            <a:endParaRPr lang="en-US"/>
          </a:p>
        </p:txBody>
      </p:sp>
    </p:spTree>
    <p:extLst>
      <p:ext uri="{BB962C8B-B14F-4D97-AF65-F5344CB8AC3E}">
        <p14:creationId xmlns:p14="http://schemas.microsoft.com/office/powerpoint/2010/main" val="269899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19</a:t>
            </a:fld>
            <a:endParaRPr lang="en-US"/>
          </a:p>
        </p:txBody>
      </p:sp>
    </p:spTree>
    <p:extLst>
      <p:ext uri="{BB962C8B-B14F-4D97-AF65-F5344CB8AC3E}">
        <p14:creationId xmlns:p14="http://schemas.microsoft.com/office/powerpoint/2010/main" val="294842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a:t>
            </a:fld>
            <a:endParaRPr lang="en-US"/>
          </a:p>
        </p:txBody>
      </p:sp>
    </p:spTree>
    <p:extLst>
      <p:ext uri="{BB962C8B-B14F-4D97-AF65-F5344CB8AC3E}">
        <p14:creationId xmlns:p14="http://schemas.microsoft.com/office/powerpoint/2010/main" val="4249671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20</a:t>
            </a:fld>
            <a:endParaRPr lang="en-US"/>
          </a:p>
        </p:txBody>
      </p:sp>
    </p:spTree>
    <p:extLst>
      <p:ext uri="{BB962C8B-B14F-4D97-AF65-F5344CB8AC3E}">
        <p14:creationId xmlns:p14="http://schemas.microsoft.com/office/powerpoint/2010/main" val="184689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21</a:t>
            </a:fld>
            <a:endParaRPr lang="en-US"/>
          </a:p>
        </p:txBody>
      </p:sp>
    </p:spTree>
    <p:extLst>
      <p:ext uri="{BB962C8B-B14F-4D97-AF65-F5344CB8AC3E}">
        <p14:creationId xmlns:p14="http://schemas.microsoft.com/office/powerpoint/2010/main" val="3785663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22</a:t>
            </a:fld>
            <a:endParaRPr lang="en-US"/>
          </a:p>
        </p:txBody>
      </p:sp>
    </p:spTree>
    <p:extLst>
      <p:ext uri="{BB962C8B-B14F-4D97-AF65-F5344CB8AC3E}">
        <p14:creationId xmlns:p14="http://schemas.microsoft.com/office/powerpoint/2010/main" val="35987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3</a:t>
            </a:fld>
            <a:endParaRPr lang="en-US"/>
          </a:p>
        </p:txBody>
      </p:sp>
    </p:spTree>
    <p:extLst>
      <p:ext uri="{BB962C8B-B14F-4D97-AF65-F5344CB8AC3E}">
        <p14:creationId xmlns:p14="http://schemas.microsoft.com/office/powerpoint/2010/main" val="5867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4</a:t>
            </a:fld>
            <a:endParaRPr lang="en-US"/>
          </a:p>
        </p:txBody>
      </p:sp>
    </p:spTree>
    <p:extLst>
      <p:ext uri="{BB962C8B-B14F-4D97-AF65-F5344CB8AC3E}">
        <p14:creationId xmlns:p14="http://schemas.microsoft.com/office/powerpoint/2010/main" val="151039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5</a:t>
            </a:fld>
            <a:endParaRPr lang="en-US"/>
          </a:p>
        </p:txBody>
      </p:sp>
    </p:spTree>
    <p:extLst>
      <p:ext uri="{BB962C8B-B14F-4D97-AF65-F5344CB8AC3E}">
        <p14:creationId xmlns:p14="http://schemas.microsoft.com/office/powerpoint/2010/main" val="251094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6</a:t>
            </a:fld>
            <a:endParaRPr lang="en-US"/>
          </a:p>
        </p:txBody>
      </p:sp>
    </p:spTree>
    <p:extLst>
      <p:ext uri="{BB962C8B-B14F-4D97-AF65-F5344CB8AC3E}">
        <p14:creationId xmlns:p14="http://schemas.microsoft.com/office/powerpoint/2010/main" val="267254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7</a:t>
            </a:fld>
            <a:endParaRPr lang="en-US"/>
          </a:p>
        </p:txBody>
      </p:sp>
    </p:spTree>
    <p:extLst>
      <p:ext uri="{BB962C8B-B14F-4D97-AF65-F5344CB8AC3E}">
        <p14:creationId xmlns:p14="http://schemas.microsoft.com/office/powerpoint/2010/main" val="31370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8</a:t>
            </a:fld>
            <a:endParaRPr lang="en-US"/>
          </a:p>
        </p:txBody>
      </p:sp>
    </p:spTree>
    <p:extLst>
      <p:ext uri="{BB962C8B-B14F-4D97-AF65-F5344CB8AC3E}">
        <p14:creationId xmlns:p14="http://schemas.microsoft.com/office/powerpoint/2010/main" val="39384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11B16-AB33-4712-BF81-6BD443E64C8B}" type="slidenum">
              <a:rPr lang="en-US" smtClean="0"/>
              <a:t>9</a:t>
            </a:fld>
            <a:endParaRPr lang="en-US"/>
          </a:p>
        </p:txBody>
      </p:sp>
    </p:spTree>
    <p:extLst>
      <p:ext uri="{BB962C8B-B14F-4D97-AF65-F5344CB8AC3E}">
        <p14:creationId xmlns:p14="http://schemas.microsoft.com/office/powerpoint/2010/main" val="2044132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2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61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21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50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65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66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81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19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04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61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65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855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10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57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13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08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40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Care Organizations &amp; Systems</a:t>
            </a:r>
          </a:p>
        </p:txBody>
      </p:sp>
      <p:sp>
        <p:nvSpPr>
          <p:cNvPr id="3" name="Subtitle 2"/>
          <p:cNvSpPr>
            <a:spLocks noGrp="1"/>
          </p:cNvSpPr>
          <p:nvPr>
            <p:ph type="subTitle" idx="1"/>
          </p:nvPr>
        </p:nvSpPr>
        <p:spPr/>
        <p:txBody>
          <a:bodyPr>
            <a:normAutofit/>
          </a:bodyPr>
          <a:lstStyle/>
          <a:p>
            <a:r>
              <a:rPr lang="en-US" dirty="0"/>
              <a:t>PAST, Present and Future </a:t>
            </a:r>
          </a:p>
          <a:p>
            <a:r>
              <a:rPr lang="en-US" dirty="0" err="1"/>
              <a:t>NurS</a:t>
            </a:r>
            <a:r>
              <a:rPr lang="en-US" dirty="0"/>
              <a:t> 409 Health policy, economics, &amp; Systems</a:t>
            </a:r>
          </a:p>
        </p:txBody>
      </p:sp>
    </p:spTree>
    <p:extLst>
      <p:ext uri="{BB962C8B-B14F-4D97-AF65-F5344CB8AC3E}">
        <p14:creationId xmlns:p14="http://schemas.microsoft.com/office/powerpoint/2010/main" val="112783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1/12/2017</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Organization of services under the traditional </a:t>
            </a:r>
            <a:r>
              <a:rPr lang="en-US" altLang="en-US" sz="1200" b="1" u="sng" dirty="0"/>
              <a:t>National Health Service </a:t>
            </a:r>
            <a:r>
              <a:rPr lang="en-US" altLang="en-US" sz="1200" dirty="0"/>
              <a:t>model in the United Kingdom. Care is organized into distinct levels corresponding to specific functions, roles, administrative units, and population bases.
</a:t>
            </a:r>
          </a:p>
        </p:txBody>
      </p:sp>
      <p:sp>
        <p:nvSpPr>
          <p:cNvPr id="14342" name="TextBox 11"/>
          <p:cNvSpPr txBox="1">
            <a:spLocks noChangeArrowheads="1"/>
          </p:cNvSpPr>
          <p:nvPr/>
        </p:nvSpPr>
        <p:spPr bwMode="auto">
          <a:xfrm>
            <a:off x="1524000" y="5305425"/>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6" name="Rectangle 11"/>
          <p:cNvSpPr>
            <a:spLocks noChangeArrowheads="1"/>
          </p:cNvSpPr>
          <p:nvPr/>
        </p:nvSpPr>
        <p:spPr bwMode="auto">
          <a:xfrm>
            <a:off x="1524000" y="817564"/>
            <a:ext cx="9144000" cy="865187"/>
          </a:xfrm>
          <a:prstGeom prst="rect">
            <a:avLst/>
          </a:prstGeom>
          <a:solidFill>
            <a:srgbClr val="D9D9D9"/>
          </a:soli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b="1" dirty="0"/>
              <a:t>From: Chapter 5. How Health Care Is Organized—I: Primary, Secondary, and Tertiary Care</a:t>
            </a:r>
          </a:p>
          <a:p>
            <a:pPr eaLnBrk="1" hangingPunct="1">
              <a:spcBef>
                <a:spcPct val="20000"/>
              </a:spcBef>
            </a:pPr>
            <a:r>
              <a:rPr lang="en-US" altLang="en-US" sz="1100" b="1" dirty="0"/>
              <a:t>Understanding Health Policy: A Clinical Approach, 7e,  2016</a:t>
            </a:r>
          </a:p>
          <a:p>
            <a:pPr eaLnBrk="1" hangingPunct="1"/>
            <a:endParaRPr lang="en-US" altLang="en-US" sz="1100" b="1" dirty="0">
              <a:solidFill>
                <a:srgbClr val="FFFFFF"/>
              </a:solidFill>
            </a:endParaRPr>
          </a:p>
          <a:p>
            <a:pPr algn="ctr" eaLnBrk="1" hangingPunct="1"/>
            <a:endParaRPr lang="en-US" altLang="en-US" sz="1100" b="1" dirty="0">
              <a:solidFill>
                <a:srgbClr val="FFFFFF"/>
              </a:solidFill>
            </a:endParaRPr>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53" y="1951038"/>
            <a:ext cx="3643645" cy="3360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5812" y="1852612"/>
            <a:ext cx="5287618" cy="2585323"/>
          </a:xfrm>
          <a:prstGeom prst="rect">
            <a:avLst/>
          </a:prstGeom>
          <a:noFill/>
        </p:spPr>
        <p:txBody>
          <a:bodyPr wrap="square" rtlCol="0">
            <a:spAutoFit/>
          </a:bodyPr>
          <a:lstStyle/>
          <a:p>
            <a:r>
              <a:rPr lang="en-US" dirty="0"/>
              <a:t>Under the NHS the majority of care is delivered at the local and primary care level reflected in the base of the pyramid. </a:t>
            </a:r>
          </a:p>
          <a:p>
            <a:r>
              <a:rPr lang="en-US" u="sng" dirty="0"/>
              <a:t>Secondary Care</a:t>
            </a:r>
            <a:r>
              <a:rPr lang="en-US" dirty="0"/>
              <a:t> has fewer facilities providing this care.</a:t>
            </a:r>
          </a:p>
          <a:p>
            <a:r>
              <a:rPr lang="en-US" u="sng" dirty="0"/>
              <a:t>Tertiary Care </a:t>
            </a:r>
            <a:r>
              <a:rPr lang="en-US" dirty="0"/>
              <a:t>is the highly specialized care and this is centralized in large regions and even fewer facilities. </a:t>
            </a:r>
          </a:p>
          <a:p>
            <a:endParaRPr lang="en-US" dirty="0"/>
          </a:p>
        </p:txBody>
      </p:sp>
    </p:spTree>
    <p:extLst>
      <p:ext uri="{BB962C8B-B14F-4D97-AF65-F5344CB8AC3E}">
        <p14:creationId xmlns:p14="http://schemas.microsoft.com/office/powerpoint/2010/main" val="423867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 </a:t>
            </a:r>
          </a:p>
        </p:txBody>
      </p:sp>
      <p:sp>
        <p:nvSpPr>
          <p:cNvPr id="3" name="Content Placeholder 2"/>
          <p:cNvSpPr>
            <a:spLocks noGrp="1"/>
          </p:cNvSpPr>
          <p:nvPr>
            <p:ph idx="1"/>
          </p:nvPr>
        </p:nvSpPr>
        <p:spPr/>
        <p:txBody>
          <a:bodyPr/>
          <a:lstStyle/>
          <a:p>
            <a:r>
              <a:rPr lang="en-US" dirty="0"/>
              <a:t>The policies within the US has lead to a variety(mishmash) of organizations functioning within our system. It is important to recognize the differences between the organizations because of the fluidity with which our patients access all the organizations.  </a:t>
            </a:r>
          </a:p>
          <a:p>
            <a:pPr lvl="1"/>
            <a:r>
              <a:rPr lang="en-US" dirty="0"/>
              <a:t>If a patient coming from a private hospital must access care at a teaching hospital, the patient may not be accustomed to having large numbers of students assisting in the provision of care. </a:t>
            </a:r>
          </a:p>
          <a:p>
            <a:pPr lvl="1"/>
            <a:r>
              <a:rPr lang="en-US" dirty="0"/>
              <a:t>This is also true for providers. Your role and expectations may change as you begin to work in different health care organizations. </a:t>
            </a:r>
          </a:p>
          <a:p>
            <a:r>
              <a:rPr lang="en-US" dirty="0"/>
              <a:t>The chart on the next slide identifies some of the different organizations existing in the US. </a:t>
            </a:r>
          </a:p>
        </p:txBody>
      </p:sp>
    </p:spTree>
    <p:extLst>
      <p:ext uri="{BB962C8B-B14F-4D97-AF65-F5344CB8AC3E}">
        <p14:creationId xmlns:p14="http://schemas.microsoft.com/office/powerpoint/2010/main" val="179351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4247977"/>
              </p:ext>
            </p:extLst>
          </p:nvPr>
        </p:nvGraphicFramePr>
        <p:xfrm>
          <a:off x="1155700" y="2603500"/>
          <a:ext cx="8824915" cy="2468880"/>
        </p:xfrm>
        <a:graphic>
          <a:graphicData uri="http://schemas.openxmlformats.org/drawingml/2006/table">
            <a:tbl>
              <a:tblPr firstRow="1" bandRow="1">
                <a:tableStyleId>{5C22544A-7EE6-4342-B048-85BDC9FD1C3A}</a:tableStyleId>
              </a:tblPr>
              <a:tblGrid>
                <a:gridCol w="1764983">
                  <a:extLst>
                    <a:ext uri="{9D8B030D-6E8A-4147-A177-3AD203B41FA5}">
                      <a16:colId xmlns:a16="http://schemas.microsoft.com/office/drawing/2014/main" val="20000"/>
                    </a:ext>
                  </a:extLst>
                </a:gridCol>
                <a:gridCol w="1764983">
                  <a:extLst>
                    <a:ext uri="{9D8B030D-6E8A-4147-A177-3AD203B41FA5}">
                      <a16:colId xmlns:a16="http://schemas.microsoft.com/office/drawing/2014/main" val="20001"/>
                    </a:ext>
                  </a:extLst>
                </a:gridCol>
                <a:gridCol w="1764983">
                  <a:extLst>
                    <a:ext uri="{9D8B030D-6E8A-4147-A177-3AD203B41FA5}">
                      <a16:colId xmlns:a16="http://schemas.microsoft.com/office/drawing/2014/main" val="20002"/>
                    </a:ext>
                  </a:extLst>
                </a:gridCol>
                <a:gridCol w="1764983">
                  <a:extLst>
                    <a:ext uri="{9D8B030D-6E8A-4147-A177-3AD203B41FA5}">
                      <a16:colId xmlns:a16="http://schemas.microsoft.com/office/drawing/2014/main" val="20003"/>
                    </a:ext>
                  </a:extLst>
                </a:gridCol>
                <a:gridCol w="1764983">
                  <a:extLst>
                    <a:ext uri="{9D8B030D-6E8A-4147-A177-3AD203B41FA5}">
                      <a16:colId xmlns:a16="http://schemas.microsoft.com/office/drawing/2014/main" val="20004"/>
                    </a:ext>
                  </a:extLst>
                </a:gridCol>
              </a:tblGrid>
              <a:tr h="370840">
                <a:tc>
                  <a:txBody>
                    <a:bodyPr/>
                    <a:lstStyle/>
                    <a:p>
                      <a:r>
                        <a:rPr lang="en-US" dirty="0"/>
                        <a:t>Long-term Care</a:t>
                      </a:r>
                    </a:p>
                  </a:txBody>
                  <a:tcPr marL="73160" marR="73160">
                    <a:solidFill>
                      <a:schemeClr val="bg1">
                        <a:lumMod val="75000"/>
                      </a:schemeClr>
                    </a:solidFill>
                  </a:tcPr>
                </a:tc>
                <a:tc>
                  <a:txBody>
                    <a:bodyPr/>
                    <a:lstStyle/>
                    <a:p>
                      <a:r>
                        <a:rPr lang="en-US" dirty="0"/>
                        <a:t>Acute</a:t>
                      </a:r>
                      <a:r>
                        <a:rPr lang="en-US" baseline="0" dirty="0"/>
                        <a:t> Care Hospital</a:t>
                      </a:r>
                      <a:endParaRPr lang="en-US" dirty="0"/>
                    </a:p>
                  </a:txBody>
                  <a:tcPr marL="73160" marR="73160">
                    <a:solidFill>
                      <a:schemeClr val="bg1">
                        <a:lumMod val="75000"/>
                      </a:schemeClr>
                    </a:solidFill>
                  </a:tcPr>
                </a:tc>
                <a:tc>
                  <a:txBody>
                    <a:bodyPr/>
                    <a:lstStyle/>
                    <a:p>
                      <a:r>
                        <a:rPr lang="en-US" dirty="0"/>
                        <a:t> Public Institutions</a:t>
                      </a:r>
                    </a:p>
                  </a:txBody>
                  <a:tcPr marL="73160" marR="73160">
                    <a:solidFill>
                      <a:schemeClr val="bg1">
                        <a:lumMod val="75000"/>
                      </a:schemeClr>
                    </a:solidFill>
                  </a:tcPr>
                </a:tc>
                <a:tc>
                  <a:txBody>
                    <a:bodyPr/>
                    <a:lstStyle/>
                    <a:p>
                      <a:r>
                        <a:rPr lang="en-US" dirty="0"/>
                        <a:t>Private non-profit</a:t>
                      </a:r>
                    </a:p>
                  </a:txBody>
                  <a:tcPr marL="73160" marR="73160">
                    <a:solidFill>
                      <a:schemeClr val="bg1">
                        <a:lumMod val="75000"/>
                      </a:schemeClr>
                    </a:solidFill>
                  </a:tcPr>
                </a:tc>
                <a:tc>
                  <a:txBody>
                    <a:bodyPr/>
                    <a:lstStyle/>
                    <a:p>
                      <a:r>
                        <a:rPr lang="en-US" dirty="0"/>
                        <a:t>For-Profit</a:t>
                      </a:r>
                      <a:r>
                        <a:rPr lang="en-US" baseline="0" dirty="0"/>
                        <a:t> Organizations</a:t>
                      </a:r>
                      <a:endParaRPr lang="en-US" dirty="0"/>
                    </a:p>
                  </a:txBody>
                  <a:tcPr marL="73160" marR="73160">
                    <a:solidFill>
                      <a:schemeClr val="bg1">
                        <a:lumMod val="75000"/>
                      </a:schemeClr>
                    </a:solidFill>
                  </a:tcPr>
                </a:tc>
                <a:extLst>
                  <a:ext uri="{0D108BD9-81ED-4DB2-BD59-A6C34878D82A}">
                    <a16:rowId xmlns:a16="http://schemas.microsoft.com/office/drawing/2014/main" val="10000"/>
                  </a:ext>
                </a:extLst>
              </a:tr>
              <a:tr h="370840">
                <a:tc>
                  <a:txBody>
                    <a:bodyPr/>
                    <a:lstStyle/>
                    <a:p>
                      <a:r>
                        <a:rPr lang="en-US" dirty="0"/>
                        <a:t>Ambulatory Care</a:t>
                      </a:r>
                    </a:p>
                  </a:txBody>
                  <a:tcPr marL="73160" marR="73160"/>
                </a:tc>
                <a:tc>
                  <a:txBody>
                    <a:bodyPr/>
                    <a:lstStyle/>
                    <a:p>
                      <a:r>
                        <a:rPr lang="en-US" dirty="0"/>
                        <a:t>Independent</a:t>
                      </a:r>
                      <a:r>
                        <a:rPr lang="en-US" baseline="0" dirty="0"/>
                        <a:t> Providers</a:t>
                      </a:r>
                      <a:endParaRPr lang="en-US" dirty="0"/>
                    </a:p>
                  </a:txBody>
                  <a:tcPr marL="73160" marR="73160"/>
                </a:tc>
                <a:tc>
                  <a:txBody>
                    <a:bodyPr/>
                    <a:lstStyle/>
                    <a:p>
                      <a:r>
                        <a:rPr lang="en-US" dirty="0"/>
                        <a:t>Veterans</a:t>
                      </a:r>
                      <a:r>
                        <a:rPr lang="en-US" baseline="0" dirty="0"/>
                        <a:t> Administration</a:t>
                      </a:r>
                      <a:endParaRPr lang="en-US" dirty="0"/>
                    </a:p>
                  </a:txBody>
                  <a:tcPr marL="73160" marR="73160"/>
                </a:tc>
                <a:tc>
                  <a:txBody>
                    <a:bodyPr/>
                    <a:lstStyle/>
                    <a:p>
                      <a:r>
                        <a:rPr lang="en-US" dirty="0"/>
                        <a:t>Public Health Department </a:t>
                      </a:r>
                    </a:p>
                  </a:txBody>
                  <a:tcPr marL="73160" marR="73160"/>
                </a:tc>
                <a:tc>
                  <a:txBody>
                    <a:bodyPr/>
                    <a:lstStyle/>
                    <a:p>
                      <a:r>
                        <a:rPr lang="en-US" dirty="0"/>
                        <a:t>Home Health Care</a:t>
                      </a:r>
                    </a:p>
                  </a:txBody>
                  <a:tcPr marL="73160" marR="73160"/>
                </a:tc>
                <a:extLst>
                  <a:ext uri="{0D108BD9-81ED-4DB2-BD59-A6C34878D82A}">
                    <a16:rowId xmlns:a16="http://schemas.microsoft.com/office/drawing/2014/main" val="10001"/>
                  </a:ext>
                </a:extLst>
              </a:tr>
              <a:tr h="370840">
                <a:tc>
                  <a:txBody>
                    <a:bodyPr/>
                    <a:lstStyle/>
                    <a:p>
                      <a:r>
                        <a:rPr lang="en-US" dirty="0"/>
                        <a:t>Hospice Facilities</a:t>
                      </a:r>
                    </a:p>
                  </a:txBody>
                  <a:tcPr marL="73160" marR="73160"/>
                </a:tc>
                <a:tc>
                  <a:txBody>
                    <a:bodyPr/>
                    <a:lstStyle/>
                    <a:p>
                      <a:r>
                        <a:rPr lang="en-US" dirty="0"/>
                        <a:t>Sub acute</a:t>
                      </a:r>
                      <a:r>
                        <a:rPr lang="en-US" baseline="0" dirty="0"/>
                        <a:t> facilities</a:t>
                      </a:r>
                      <a:endParaRPr lang="en-US" dirty="0"/>
                    </a:p>
                  </a:txBody>
                  <a:tcPr marL="73160" marR="73160"/>
                </a:tc>
                <a:tc>
                  <a:txBody>
                    <a:bodyPr/>
                    <a:lstStyle/>
                    <a:p>
                      <a:r>
                        <a:rPr lang="en-US" dirty="0"/>
                        <a:t>Nurse</a:t>
                      </a:r>
                      <a:r>
                        <a:rPr lang="en-US" baseline="0" dirty="0"/>
                        <a:t> Owned Nurse Organized Services</a:t>
                      </a:r>
                      <a:endParaRPr lang="en-US" dirty="0"/>
                    </a:p>
                  </a:txBody>
                  <a:tcPr marL="73160" marR="73160"/>
                </a:tc>
                <a:tc>
                  <a:txBody>
                    <a:bodyPr/>
                    <a:lstStyle/>
                    <a:p>
                      <a:r>
                        <a:rPr lang="en-US" dirty="0"/>
                        <a:t>Self-help</a:t>
                      </a:r>
                      <a:r>
                        <a:rPr lang="en-US" baseline="0" dirty="0"/>
                        <a:t> Organizations</a:t>
                      </a:r>
                      <a:endParaRPr lang="en-US" dirty="0"/>
                    </a:p>
                  </a:txBody>
                  <a:tcPr marL="73160" marR="73160"/>
                </a:tc>
                <a:tc>
                  <a:txBody>
                    <a:bodyPr/>
                    <a:lstStyle/>
                    <a:p>
                      <a:endParaRPr lang="en-US" dirty="0"/>
                    </a:p>
                  </a:txBody>
                  <a:tcPr marL="73160" marR="731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0941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0627"/>
            <a:ext cx="8761413" cy="1173707"/>
          </a:xfrm>
        </p:spPr>
        <p:txBody>
          <a:bodyPr/>
          <a:lstStyle/>
          <a:p>
            <a:r>
              <a:rPr lang="en-US" dirty="0"/>
              <a:t>What Contributed to Current Organizations? </a:t>
            </a:r>
          </a:p>
        </p:txBody>
      </p:sp>
      <p:sp>
        <p:nvSpPr>
          <p:cNvPr id="3" name="Content Placeholder 2"/>
          <p:cNvSpPr>
            <a:spLocks noGrp="1"/>
          </p:cNvSpPr>
          <p:nvPr>
            <p:ph idx="1"/>
          </p:nvPr>
        </p:nvSpPr>
        <p:spPr>
          <a:xfrm>
            <a:off x="581192" y="2180496"/>
            <a:ext cx="11029615" cy="4473522"/>
          </a:xfrm>
        </p:spPr>
        <p:txBody>
          <a:bodyPr>
            <a:normAutofit lnSpcReduction="10000"/>
          </a:bodyPr>
          <a:lstStyle/>
          <a:p>
            <a:r>
              <a:rPr lang="en-US" dirty="0"/>
              <a:t>The evolution of health care organizations is complex, but taking the simple approach, it is a combination of interactions between the </a:t>
            </a:r>
            <a:r>
              <a:rPr lang="en-US" i="1" dirty="0"/>
              <a:t>Four Major Actors, (purchasers, insurers, providers and suppliers).</a:t>
            </a:r>
          </a:p>
          <a:p>
            <a:pPr lvl="1"/>
            <a:r>
              <a:rPr lang="en-US" dirty="0"/>
              <a:t>Bodenhiemer outlines the overarching conflict between the purchasers and the healthcare industry, “The purchasers wish to reduce, and the health care industry to increase, the number of dollars spent on health care. </a:t>
            </a:r>
          </a:p>
          <a:p>
            <a:pPr lvl="2"/>
            <a:r>
              <a:rPr lang="en-US" dirty="0"/>
              <a:t>The provider-Insurer Pact- 1940’s-1960’s lead to increasing provider payments that were not well regulated which contributed to increasing healthcare costs for things such as operational expansion of hospitals.  Costs could be passed to the employers, but because the US economy was strong little was said about increasing costs. </a:t>
            </a:r>
          </a:p>
          <a:p>
            <a:pPr lvl="3"/>
            <a:r>
              <a:rPr lang="en-US" dirty="0"/>
              <a:t>As hospitals and providers were able to bill and secure payment expansion, a variety of organizations developed.  Organizations specializing in acute care and those services yielding the highest reimbursements from insurance companies experienced the greatest growth. </a:t>
            </a:r>
          </a:p>
          <a:p>
            <a:pPr lvl="3"/>
            <a:r>
              <a:rPr lang="en-US" dirty="0"/>
              <a:t>Began to see slow shift from primary to now a health care environment of secondary and tertiary care.</a:t>
            </a:r>
          </a:p>
          <a:p>
            <a:pPr lvl="2"/>
            <a:r>
              <a:rPr lang="en-US" dirty="0"/>
              <a:t>Insurer Pact Tension of 1970’s developed because of a downturn in the US economy.  As providers continued to increase costs for services, insurers began to feel the pressure of a slipping economy so insurers attempted to offset rising costs by increasing premiums to patients.  </a:t>
            </a:r>
          </a:p>
          <a:p>
            <a:pPr lvl="3"/>
            <a:r>
              <a:rPr lang="en-US" dirty="0"/>
              <a:t>Outrage of providers who are getting kickbacks from insurers that they are billing too high and purchasers are upset at insurers for pushing the increasing costs to them.</a:t>
            </a:r>
          </a:p>
          <a:p>
            <a:pPr marL="630000" lvl="2" indent="0">
              <a:buNone/>
            </a:pPr>
            <a:endParaRPr lang="en-US" dirty="0"/>
          </a:p>
        </p:txBody>
      </p:sp>
    </p:spTree>
    <p:extLst>
      <p:ext uri="{BB962C8B-B14F-4D97-AF65-F5344CB8AC3E}">
        <p14:creationId xmlns:p14="http://schemas.microsoft.com/office/powerpoint/2010/main" val="258519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Contributed to Current Organizations?</a:t>
            </a:r>
          </a:p>
        </p:txBody>
      </p:sp>
      <p:sp>
        <p:nvSpPr>
          <p:cNvPr id="3" name="Content Placeholder 2"/>
          <p:cNvSpPr>
            <a:spLocks noGrp="1"/>
          </p:cNvSpPr>
          <p:nvPr>
            <p:ph idx="1"/>
          </p:nvPr>
        </p:nvSpPr>
        <p:spPr/>
        <p:txBody>
          <a:bodyPr/>
          <a:lstStyle/>
          <a:p>
            <a:r>
              <a:rPr lang="en-US" dirty="0"/>
              <a:t>1990s- the purchasers started to take charge of the power in healthcare helping to decrease premiums, but this lead to free flowing access to healthcare settings.  Once again a decrease in primary care and increase in specialists leading to inappropriate chronic disease management. </a:t>
            </a:r>
          </a:p>
          <a:p>
            <a:r>
              <a:rPr lang="en-US" dirty="0"/>
              <a:t>New Millennium: rising healthcare costs, decreasing reimbursement, purchasers continue to have high deductibles and premiums. </a:t>
            </a:r>
          </a:p>
        </p:txBody>
      </p:sp>
    </p:spTree>
    <p:extLst>
      <p:ext uri="{BB962C8B-B14F-4D97-AF65-F5344CB8AC3E}">
        <p14:creationId xmlns:p14="http://schemas.microsoft.com/office/powerpoint/2010/main" val="360591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Millennium </a:t>
            </a:r>
          </a:p>
        </p:txBody>
      </p:sp>
      <p:sp>
        <p:nvSpPr>
          <p:cNvPr id="3" name="Content Placeholder 2"/>
          <p:cNvSpPr>
            <a:spLocks noGrp="1"/>
          </p:cNvSpPr>
          <p:nvPr>
            <p:ph idx="1"/>
          </p:nvPr>
        </p:nvSpPr>
        <p:spPr/>
        <p:txBody>
          <a:bodyPr/>
          <a:lstStyle/>
          <a:p>
            <a:r>
              <a:rPr lang="en-US" dirty="0"/>
              <a:t>In the New Millennium the US health care system has seen the rise of mini sub systems that attempt to pull together the resources of multiple organizations.  By pooling together resources, providers create stronger political leverage when seeking payment from insurers.  In addition to the political leverage, the sub systems can track and organize the care of patients better thus optimizing the profit in the new age of payment structure. </a:t>
            </a:r>
          </a:p>
          <a:p>
            <a:r>
              <a:rPr lang="en-US" dirty="0"/>
              <a:t>Examples of Sub Systems Include: </a:t>
            </a:r>
          </a:p>
          <a:p>
            <a:pPr lvl="1"/>
            <a:r>
              <a:rPr lang="en-US" dirty="0"/>
              <a:t>Consolidated Systems</a:t>
            </a:r>
          </a:p>
          <a:p>
            <a:pPr lvl="1"/>
            <a:r>
              <a:rPr lang="en-US" dirty="0"/>
              <a:t>Networks</a:t>
            </a:r>
          </a:p>
        </p:txBody>
      </p:sp>
    </p:spTree>
    <p:extLst>
      <p:ext uri="{BB962C8B-B14F-4D97-AF65-F5344CB8AC3E}">
        <p14:creationId xmlns:p14="http://schemas.microsoft.com/office/powerpoint/2010/main" val="327910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Relationships</a:t>
            </a:r>
          </a:p>
        </p:txBody>
      </p:sp>
      <p:sp>
        <p:nvSpPr>
          <p:cNvPr id="3" name="Content Placeholder 2"/>
          <p:cNvSpPr>
            <a:spLocks noGrp="1"/>
          </p:cNvSpPr>
          <p:nvPr>
            <p:ph sz="half" idx="1"/>
          </p:nvPr>
        </p:nvSpPr>
        <p:spPr/>
        <p:txBody>
          <a:bodyPr>
            <a:normAutofit fontScale="92500"/>
          </a:bodyPr>
          <a:lstStyle/>
          <a:p>
            <a:r>
              <a:rPr lang="en-US" dirty="0"/>
              <a:t>The advent of sub systems such as </a:t>
            </a:r>
            <a:r>
              <a:rPr lang="en-US" i="1" dirty="0"/>
              <a:t>Consolidated Systems and Networks </a:t>
            </a:r>
            <a:r>
              <a:rPr lang="en-US" dirty="0"/>
              <a:t>was necessitated largely in part due to the economics of financing health care.  How are providers being reimbursed?</a:t>
            </a:r>
          </a:p>
          <a:p>
            <a:pPr lvl="1"/>
            <a:r>
              <a:rPr lang="en-US" dirty="0"/>
              <a:t>To assure that organizations and systems are delivering quality care and not just reorganizing for financial gains the Institute for Healthcare Improvement has developed a tool called the </a:t>
            </a:r>
            <a:r>
              <a:rPr lang="en-US" i="1" u="sng" dirty="0"/>
              <a:t>Triple AIM </a:t>
            </a:r>
            <a:r>
              <a:rPr lang="en-US" dirty="0"/>
              <a:t>at improving patient care, at the same time becoming more cost efficient at the delivery of care. </a:t>
            </a:r>
          </a:p>
        </p:txBody>
      </p:sp>
      <p:pic>
        <p:nvPicPr>
          <p:cNvPr id="1026" name="Picture 2" descr="Triple-Aim-Triangle_withTitle white background v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17668" y="2227263"/>
            <a:ext cx="4163714"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1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Relationships</a:t>
            </a:r>
          </a:p>
        </p:txBody>
      </p:sp>
      <p:sp>
        <p:nvSpPr>
          <p:cNvPr id="3" name="Content Placeholder 2"/>
          <p:cNvSpPr>
            <a:spLocks noGrp="1"/>
          </p:cNvSpPr>
          <p:nvPr>
            <p:ph idx="1"/>
          </p:nvPr>
        </p:nvSpPr>
        <p:spPr/>
        <p:txBody>
          <a:bodyPr>
            <a:normAutofit lnSpcReduction="10000"/>
          </a:bodyPr>
          <a:lstStyle/>
          <a:p>
            <a:r>
              <a:rPr lang="en-US" dirty="0"/>
              <a:t>Many organizations have applied the Triple AIM to the restructuring, and an emerging theme around organizations exploring multi-organizational relationships has occurred. </a:t>
            </a:r>
          </a:p>
          <a:p>
            <a:pPr lvl="1"/>
            <a:endParaRPr lang="en-US" dirty="0"/>
          </a:p>
          <a:p>
            <a:r>
              <a:rPr lang="en-US" dirty="0"/>
              <a:t>At this time there are two Integration models dominating the US health system. The organizational relationships attempt to organize the provision of care for patients in a manor that highlights the strengths of the participating organizations.</a:t>
            </a:r>
          </a:p>
          <a:p>
            <a:pPr lvl="2"/>
            <a:r>
              <a:rPr lang="en-US" dirty="0"/>
              <a:t>Horizontal Integration</a:t>
            </a:r>
          </a:p>
          <a:p>
            <a:pPr lvl="2"/>
            <a:r>
              <a:rPr lang="en-US" dirty="0"/>
              <a:t>Vertical Integration</a:t>
            </a:r>
          </a:p>
          <a:p>
            <a:pPr lvl="3"/>
            <a:r>
              <a:rPr lang="en-US" dirty="0"/>
              <a:t>Virtual Integration</a:t>
            </a:r>
          </a:p>
        </p:txBody>
      </p:sp>
    </p:spTree>
    <p:extLst>
      <p:ext uri="{BB962C8B-B14F-4D97-AF65-F5344CB8AC3E}">
        <p14:creationId xmlns:p14="http://schemas.microsoft.com/office/powerpoint/2010/main" val="165160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1/13/2015</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2015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6149169"/>
            <a:ext cx="9144000" cy="27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Vertical integration consolidates (and controls) health services under one organizational roof.
</a:t>
            </a:r>
          </a:p>
        </p:txBody>
      </p:sp>
      <p:sp>
        <p:nvSpPr>
          <p:cNvPr id="14342" name="TextBox 11"/>
          <p:cNvSpPr txBox="1">
            <a:spLocks noChangeArrowheads="1"/>
          </p:cNvSpPr>
          <p:nvPr/>
        </p:nvSpPr>
        <p:spPr bwMode="auto">
          <a:xfrm>
            <a:off x="1524000" y="588846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476" y="73949"/>
            <a:ext cx="3534770" cy="598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1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1524000" y="6438900"/>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999999"/>
                </a:solidFill>
                <a:latin typeface="Helvetica" panose="020B0604020202020204" pitchFamily="34" charset="0"/>
              </a:rPr>
              <a:t>Date of download:  1/13/2015</a:t>
            </a:r>
          </a:p>
        </p:txBody>
      </p:sp>
      <p:sp>
        <p:nvSpPr>
          <p:cNvPr id="14339" name="Footer Placeholder 4"/>
          <p:cNvSpPr txBox="1">
            <a:spLocks noGrp="1"/>
          </p:cNvSpPr>
          <p:nvPr/>
        </p:nvSpPr>
        <p:spPr bwMode="auto">
          <a:xfrm>
            <a:off x="3952876" y="6448426"/>
            <a:ext cx="4371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rgbClr val="999999"/>
                </a:solidFill>
                <a:latin typeface="Helvetica" panose="020B0604020202020204" pitchFamily="34" charset="0"/>
              </a:rPr>
              <a:t>Copyright © 2015 McGraw-Hill Education. All rights reserved.</a:t>
            </a:r>
          </a:p>
        </p:txBody>
      </p:sp>
      <p:cxnSp>
        <p:nvCxnSpPr>
          <p:cNvPr id="14340" name="Straight Connector 8"/>
          <p:cNvCxnSpPr>
            <a:cxnSpLocks noChangeShapeType="1"/>
          </p:cNvCxnSpPr>
          <p:nvPr/>
        </p:nvCxnSpPr>
        <p:spPr bwMode="auto">
          <a:xfrm flipV="1">
            <a:off x="1524000" y="64309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1" name="Text Placeholder 2"/>
          <p:cNvSpPr txBox="1">
            <a:spLocks/>
          </p:cNvSpPr>
          <p:nvPr/>
        </p:nvSpPr>
        <p:spPr bwMode="auto">
          <a:xfrm>
            <a:off x="1524000" y="6108868"/>
            <a:ext cx="9144000" cy="33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t>Virtual integration involves </a:t>
            </a:r>
            <a:r>
              <a:rPr lang="en-US" altLang="en-US" sz="1200" b="1" dirty="0"/>
              <a:t>contractual</a:t>
            </a:r>
            <a:r>
              <a:rPr lang="en-US" altLang="en-US" sz="1200" dirty="0"/>
              <a:t> links between the health plan which may be an HMO, and physician groups, hospitals, and other provider units.
</a:t>
            </a:r>
          </a:p>
        </p:txBody>
      </p:sp>
      <p:sp>
        <p:nvSpPr>
          <p:cNvPr id="14342" name="TextBox 11"/>
          <p:cNvSpPr txBox="1">
            <a:spLocks noChangeArrowheads="1"/>
          </p:cNvSpPr>
          <p:nvPr/>
        </p:nvSpPr>
        <p:spPr bwMode="auto">
          <a:xfrm>
            <a:off x="1524000" y="5837405"/>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dirty="0"/>
              <a:t>Legend</a:t>
            </a:r>
            <a:r>
              <a:rPr lang="en-US" altLang="en-US" sz="1200" b="1" dirty="0"/>
              <a:t>:</a:t>
            </a:r>
          </a:p>
        </p:txBody>
      </p:sp>
      <p:sp>
        <p:nvSpPr>
          <p:cNvPr id="14343" name="Text Placeholder 2"/>
          <p:cNvSpPr txBox="1">
            <a:spLocks/>
          </p:cNvSpPr>
          <p:nvPr/>
        </p:nvSpPr>
        <p:spPr bwMode="auto">
          <a:xfrm>
            <a:off x="1990725" y="1174750"/>
            <a:ext cx="754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dirty="0">
              <a:latin typeface="Helvetica" panose="020B0604020202020204" pitchFamily="34" charset="0"/>
            </a:endParaRPr>
          </a:p>
        </p:txBody>
      </p:sp>
      <p:sp>
        <p:nvSpPr>
          <p:cNvPr id="14344" name="Text Placeholder 2"/>
          <p:cNvSpPr txBox="1">
            <a:spLocks/>
          </p:cNvSpPr>
          <p:nvPr/>
        </p:nvSpPr>
        <p:spPr bwMode="auto">
          <a:xfrm>
            <a:off x="2600325" y="773113"/>
            <a:ext cx="681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1990725" y="1220788"/>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US" altLang="en-US" sz="1200" b="1" dirty="0"/>
          </a:p>
        </p:txBody>
      </p:sp>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38" y="211113"/>
            <a:ext cx="5431808" cy="589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9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1154954" y="2497395"/>
            <a:ext cx="10604427" cy="3942734"/>
          </a:xfrm>
        </p:spPr>
        <p:txBody>
          <a:bodyPr>
            <a:normAutofit fontScale="92500" lnSpcReduction="20000"/>
          </a:bodyPr>
          <a:lstStyle/>
          <a:p>
            <a:r>
              <a:rPr lang="en-US" dirty="0"/>
              <a:t>Examine a variety of models for organizing health care delivery by questioning consolidation and integration with focus on virtual, horizontal, vertical &amp; mixed integration.</a:t>
            </a:r>
          </a:p>
          <a:p>
            <a:r>
              <a:rPr lang="en-US" dirty="0"/>
              <a:t>Analyze the organization of care systems within various health care settings with emphasis on change through the Affordable Care Act.</a:t>
            </a:r>
          </a:p>
          <a:p>
            <a:r>
              <a:rPr lang="en-US" dirty="0"/>
              <a:t>Name the three components to the Triple Aim.</a:t>
            </a:r>
          </a:p>
          <a:p>
            <a:r>
              <a:rPr lang="en-US" dirty="0"/>
              <a:t>Readings: </a:t>
            </a:r>
          </a:p>
          <a:p>
            <a:pPr lvl="1"/>
            <a:r>
              <a:rPr lang="en-US" dirty="0"/>
              <a:t>Bodenheimer Ch. 16 and Ch. 5 &amp; part of Chap. 15</a:t>
            </a:r>
          </a:p>
          <a:p>
            <a:pPr lvl="1"/>
            <a:r>
              <a:rPr lang="en-US" dirty="0"/>
              <a:t>Yoder- Wise Ch. 7</a:t>
            </a:r>
          </a:p>
          <a:p>
            <a:pPr lvl="1"/>
            <a:r>
              <a:rPr lang="en-US" dirty="0"/>
              <a:t>Explore Institute for Health Quality Website: Triple Aim</a:t>
            </a:r>
          </a:p>
          <a:p>
            <a:pPr lvl="1"/>
            <a:r>
              <a:rPr lang="en-US" dirty="0" err="1"/>
              <a:t>Rambur</a:t>
            </a:r>
            <a:r>
              <a:rPr lang="en-US" dirty="0"/>
              <a:t>, B. A. (2017). What’s at stake in U.S. health reform: A guide to the Affordable Care Act and value-based care. </a:t>
            </a:r>
            <a:r>
              <a:rPr lang="en-US" i="1" dirty="0"/>
              <a:t>Policy,</a:t>
            </a:r>
            <a:r>
              <a:rPr lang="en-US" dirty="0"/>
              <a:t> </a:t>
            </a:r>
            <a:r>
              <a:rPr lang="en-US" i="1" dirty="0"/>
              <a:t>Politics &amp; Nursing Practice. 0</a:t>
            </a:r>
            <a:r>
              <a:rPr lang="en-US" dirty="0"/>
              <a:t>(0) 1-11. </a:t>
            </a:r>
            <a:r>
              <a:rPr lang="en-US" dirty="0" err="1"/>
              <a:t>doi</a:t>
            </a:r>
            <a:r>
              <a:rPr lang="en-US" dirty="0"/>
              <a:t>: 10.1177/1527154417720935.</a:t>
            </a:r>
          </a:p>
          <a:p>
            <a:pPr lvl="1"/>
            <a:r>
              <a:rPr lang="en-US" dirty="0"/>
              <a:t>Wonder, A.H., Martin, E.K. &amp; Jackson, K. (2017) Supporting and empowering direct-care nurses to promote EBP: An example of evidence-based policy development, education and practice change. </a:t>
            </a:r>
            <a:r>
              <a:rPr lang="en-US" i="1" dirty="0"/>
              <a:t>Worldviews on Evidence-Based Nursing 14</a:t>
            </a:r>
            <a:r>
              <a:rPr lang="en-US" dirty="0"/>
              <a:t>(4) 33-338 </a:t>
            </a:r>
            <a:r>
              <a:rPr lang="en-US" dirty="0" err="1"/>
              <a:t>doi</a:t>
            </a:r>
            <a:r>
              <a:rPr lang="en-US" dirty="0"/>
              <a:t>: 10.1111/wvn.12239. </a:t>
            </a:r>
          </a:p>
        </p:txBody>
      </p:sp>
    </p:spTree>
    <p:extLst>
      <p:ext uri="{BB962C8B-B14F-4D97-AF65-F5344CB8AC3E}">
        <p14:creationId xmlns:p14="http://schemas.microsoft.com/office/powerpoint/2010/main" val="74316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Vs. Virtual </a:t>
            </a:r>
          </a:p>
        </p:txBody>
      </p:sp>
      <p:sp>
        <p:nvSpPr>
          <p:cNvPr id="3" name="Content Placeholder 2"/>
          <p:cNvSpPr>
            <a:spLocks noGrp="1"/>
          </p:cNvSpPr>
          <p:nvPr>
            <p:ph idx="1"/>
          </p:nvPr>
        </p:nvSpPr>
        <p:spPr>
          <a:xfrm>
            <a:off x="1154954" y="2603499"/>
            <a:ext cx="10077153" cy="3851891"/>
          </a:xfrm>
        </p:spPr>
        <p:txBody>
          <a:bodyPr>
            <a:normAutofit/>
          </a:bodyPr>
          <a:lstStyle/>
          <a:p>
            <a:r>
              <a:rPr lang="en-US" dirty="0"/>
              <a:t>Vertical- A prominent example of a vertically integrated system would be Kaiser Health Care Organization. </a:t>
            </a:r>
          </a:p>
          <a:p>
            <a:pPr lvl="2"/>
            <a:r>
              <a:rPr lang="en-US" dirty="0"/>
              <a:t>The patients obtain their insurance, acute care hospital, primary care services, and pharmaceutical needs all within the organization of Kaiser. </a:t>
            </a:r>
          </a:p>
          <a:p>
            <a:r>
              <a:rPr lang="en-US" dirty="0"/>
              <a:t>Virtual- many consumers are familiar with this model.  If they have participated in HMOs or PPO insurance programs, these are examples of virtual integration. </a:t>
            </a:r>
          </a:p>
          <a:p>
            <a:pPr lvl="2"/>
            <a:r>
              <a:rPr lang="en-US" dirty="0"/>
              <a:t>The network of services are all independent organizations that maintain a contract with the health plan. </a:t>
            </a:r>
          </a:p>
          <a:p>
            <a:r>
              <a:rPr lang="en-US" dirty="0"/>
              <a:t>The jury is still out on which produces the best health outcomes for purchasers.  Both systems have positives and negatives.  The Vertically integrated system provides for tighter control and communication amongst the providers on the patient condition. </a:t>
            </a:r>
          </a:p>
          <a:p>
            <a:r>
              <a:rPr lang="en-US" dirty="0"/>
              <a:t>Under both Integration models the goals follow the IHI Triple AIM.</a:t>
            </a:r>
          </a:p>
          <a:p>
            <a:pPr lvl="1"/>
            <a:endParaRPr lang="en-US" dirty="0"/>
          </a:p>
        </p:txBody>
      </p:sp>
    </p:spTree>
    <p:extLst>
      <p:ext uri="{BB962C8B-B14F-4D97-AF65-F5344CB8AC3E}">
        <p14:creationId xmlns:p14="http://schemas.microsoft.com/office/powerpoint/2010/main" val="160550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Systems</a:t>
            </a:r>
          </a:p>
        </p:txBody>
      </p:sp>
      <p:sp>
        <p:nvSpPr>
          <p:cNvPr id="3" name="Content Placeholder 2"/>
          <p:cNvSpPr>
            <a:spLocks noGrp="1"/>
          </p:cNvSpPr>
          <p:nvPr>
            <p:ph idx="1"/>
          </p:nvPr>
        </p:nvSpPr>
        <p:spPr/>
        <p:txBody>
          <a:bodyPr/>
          <a:lstStyle/>
          <a:p>
            <a:r>
              <a:rPr lang="en-US" dirty="0"/>
              <a:t>Organizations that provide similar services come together to provide these services throughout a larger area. </a:t>
            </a:r>
          </a:p>
          <a:p>
            <a:r>
              <a:rPr lang="en-US" dirty="0"/>
              <a:t>An example would be dialysis centers owned by </a:t>
            </a:r>
            <a:r>
              <a:rPr lang="en-US" dirty="0" err="1"/>
              <a:t>Davita</a:t>
            </a:r>
            <a:r>
              <a:rPr lang="en-US" dirty="0"/>
              <a:t> throughout a large geographic area. </a:t>
            </a:r>
          </a:p>
        </p:txBody>
      </p:sp>
    </p:spTree>
    <p:extLst>
      <p:ext uri="{BB962C8B-B14F-4D97-AF65-F5344CB8AC3E}">
        <p14:creationId xmlns:p14="http://schemas.microsoft.com/office/powerpoint/2010/main" val="233587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Bodenheimer, T.S., &amp; Grumbach, K. (2016). Understanding health policy: A clinical approach. (7</a:t>
            </a:r>
            <a:r>
              <a:rPr lang="en-US" baseline="30000" dirty="0"/>
              <a:t>th</a:t>
            </a:r>
            <a:r>
              <a:rPr lang="en-US" dirty="0"/>
              <a:t> ed.). New York, NY: McGraw Hill. </a:t>
            </a:r>
          </a:p>
          <a:p>
            <a:r>
              <a:rPr lang="en-US" dirty="0"/>
              <a:t>Yoder-Wise, P. (2015). Leadership and management in nursing. (6</a:t>
            </a:r>
            <a:r>
              <a:rPr lang="en-US" baseline="30000" dirty="0"/>
              <a:t>th</a:t>
            </a:r>
            <a:r>
              <a:rPr lang="en-US" dirty="0"/>
              <a:t> ed.). St. Louis, MO: Elsevier. </a:t>
            </a:r>
          </a:p>
        </p:txBody>
      </p:sp>
    </p:spTree>
    <p:extLst>
      <p:ext uri="{BB962C8B-B14F-4D97-AF65-F5344CB8AC3E}">
        <p14:creationId xmlns:p14="http://schemas.microsoft.com/office/powerpoint/2010/main" val="294470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Health Organizations &amp; Systems</a:t>
            </a:r>
          </a:p>
        </p:txBody>
      </p:sp>
      <p:sp>
        <p:nvSpPr>
          <p:cNvPr id="3" name="Content Placeholder 2"/>
          <p:cNvSpPr>
            <a:spLocks noGrp="1"/>
          </p:cNvSpPr>
          <p:nvPr>
            <p:ph idx="1"/>
          </p:nvPr>
        </p:nvSpPr>
        <p:spPr>
          <a:xfrm>
            <a:off x="1154954" y="2212258"/>
            <a:ext cx="10722414" cy="4257368"/>
          </a:xfrm>
        </p:spPr>
        <p:txBody>
          <a:bodyPr>
            <a:normAutofit/>
          </a:bodyPr>
          <a:lstStyle/>
          <a:p>
            <a:r>
              <a:rPr lang="en-US" dirty="0"/>
              <a:t>In the field of health care today the terms organizations and systems are frequently interchanged, leading to confusion.  It is important to differentiate between health Systems and health Organizations. </a:t>
            </a:r>
          </a:p>
          <a:p>
            <a:pPr lvl="1"/>
            <a:r>
              <a:rPr lang="en-US" dirty="0"/>
              <a:t>Health Systems tend to apply to large networks of providers that are organized within organizations that make up the Health System.  For example a differentiation is made between the US and British health systems.</a:t>
            </a:r>
          </a:p>
          <a:p>
            <a:pPr lvl="2"/>
            <a:r>
              <a:rPr lang="en-US" dirty="0"/>
              <a:t>The US health system is a complex network of a variety of organizations ranging from teaching hospitals, for profit hospitals, independent providers, specialists etc.  All deliver a variety of services from Primary, Secondary and Tertiary levels.</a:t>
            </a:r>
          </a:p>
          <a:p>
            <a:pPr lvl="2"/>
            <a:r>
              <a:rPr lang="en-US" dirty="0"/>
              <a:t>The British System is mainly comprised of one Organization known as the National Health Service that organizes the delivery of care and encompasses all levels of care.  </a:t>
            </a:r>
          </a:p>
          <a:p>
            <a:pPr lvl="1"/>
            <a:r>
              <a:rPr lang="en-US" dirty="0"/>
              <a:t>For this week the focus will be primarily be on the larger system made up of organizations and how the organization contributes to the health system that it is a part of. </a:t>
            </a:r>
          </a:p>
        </p:txBody>
      </p:sp>
    </p:spTree>
    <p:extLst>
      <p:ext uri="{BB962C8B-B14F-4D97-AF65-F5344CB8AC3E}">
        <p14:creationId xmlns:p14="http://schemas.microsoft.com/office/powerpoint/2010/main" val="76241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sp>
        <p:nvSpPr>
          <p:cNvPr id="3" name="Content Placeholder 2"/>
          <p:cNvSpPr>
            <a:spLocks noGrp="1"/>
          </p:cNvSpPr>
          <p:nvPr>
            <p:ph idx="1"/>
          </p:nvPr>
        </p:nvSpPr>
        <p:spPr/>
        <p:txBody>
          <a:bodyPr/>
          <a:lstStyle/>
          <a:p>
            <a:r>
              <a:rPr lang="en-US" dirty="0"/>
              <a:t>Yoder-Wise defines Health Care Organizations as a collection of individuals brought together in a defined environment to achieve a set of predetermined objectives.</a:t>
            </a:r>
          </a:p>
          <a:p>
            <a:pPr lvl="1"/>
            <a:r>
              <a:rPr lang="en-US" dirty="0"/>
              <a:t>This definition appears simple, but is it?</a:t>
            </a:r>
          </a:p>
          <a:p>
            <a:pPr lvl="2"/>
            <a:r>
              <a:rPr lang="en-US" dirty="0"/>
              <a:t>An organization’s structure and purpose are impacted by economics, social and demographic factors.  Each of the impacting factors contains hundreds of variables which lead to the development of a variety of organizational structures in the US health system.</a:t>
            </a:r>
          </a:p>
        </p:txBody>
      </p:sp>
    </p:spTree>
    <p:extLst>
      <p:ext uri="{BB962C8B-B14F-4D97-AF65-F5344CB8AC3E}">
        <p14:creationId xmlns:p14="http://schemas.microsoft.com/office/powerpoint/2010/main" val="2241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sp>
        <p:nvSpPr>
          <p:cNvPr id="3" name="Content Placeholder 2"/>
          <p:cNvSpPr>
            <a:spLocks noGrp="1"/>
          </p:cNvSpPr>
          <p:nvPr>
            <p:ph idx="1"/>
          </p:nvPr>
        </p:nvSpPr>
        <p:spPr>
          <a:xfrm>
            <a:off x="581192" y="2456597"/>
            <a:ext cx="11029615" cy="4094328"/>
          </a:xfrm>
        </p:spPr>
        <p:txBody>
          <a:bodyPr/>
          <a:lstStyle/>
          <a:p>
            <a:r>
              <a:rPr lang="en-US" dirty="0"/>
              <a:t>To understand organizations it is important to understand who is accessing, working in, and interacting with the organization on a regular basis.</a:t>
            </a:r>
          </a:p>
          <a:p>
            <a:pPr lvl="1"/>
            <a:r>
              <a:rPr lang="en-US" dirty="0"/>
              <a:t>In general health care organizations in the United States have what Bodenheimer refers to as Four Major Actors all which have a significant amount of influence on the structure of our organizations and ultimately our health system.</a:t>
            </a:r>
          </a:p>
          <a:p>
            <a:pPr lvl="2"/>
            <a:r>
              <a:rPr lang="en-US" dirty="0"/>
              <a:t>The Patients (Purchasers)</a:t>
            </a:r>
          </a:p>
          <a:p>
            <a:pPr lvl="2"/>
            <a:r>
              <a:rPr lang="en-US" dirty="0"/>
              <a:t>The Payers (Insurers/ Government)</a:t>
            </a:r>
          </a:p>
          <a:p>
            <a:pPr lvl="2"/>
            <a:r>
              <a:rPr lang="en-US" dirty="0"/>
              <a:t>The Providers</a:t>
            </a:r>
          </a:p>
          <a:p>
            <a:pPr lvl="2"/>
            <a:r>
              <a:rPr lang="en-US" dirty="0"/>
              <a:t>The Suppliers</a:t>
            </a:r>
          </a:p>
        </p:txBody>
      </p:sp>
    </p:spTree>
    <p:extLst>
      <p:ext uri="{BB962C8B-B14F-4D97-AF65-F5344CB8AC3E}">
        <p14:creationId xmlns:p14="http://schemas.microsoft.com/office/powerpoint/2010/main" val="270363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1914479"/>
              </p:ext>
            </p:extLst>
          </p:nvPr>
        </p:nvGraphicFramePr>
        <p:xfrm>
          <a:off x="1155700" y="2603500"/>
          <a:ext cx="10049112" cy="1833880"/>
        </p:xfrm>
        <a:graphic>
          <a:graphicData uri="http://schemas.openxmlformats.org/drawingml/2006/table">
            <a:tbl>
              <a:tblPr firstRow="1" bandRow="1">
                <a:tableStyleId>{5C22544A-7EE6-4342-B048-85BDC9FD1C3A}</a:tableStyleId>
              </a:tblPr>
              <a:tblGrid>
                <a:gridCol w="1819512">
                  <a:extLst>
                    <a:ext uri="{9D8B030D-6E8A-4147-A177-3AD203B41FA5}">
                      <a16:colId xmlns:a16="http://schemas.microsoft.com/office/drawing/2014/main" val="20000"/>
                    </a:ext>
                  </a:extLst>
                </a:gridCol>
                <a:gridCol w="1965278">
                  <a:extLst>
                    <a:ext uri="{9D8B030D-6E8A-4147-A177-3AD203B41FA5}">
                      <a16:colId xmlns:a16="http://schemas.microsoft.com/office/drawing/2014/main" val="20001"/>
                    </a:ext>
                  </a:extLst>
                </a:gridCol>
                <a:gridCol w="2811438">
                  <a:extLst>
                    <a:ext uri="{9D8B030D-6E8A-4147-A177-3AD203B41FA5}">
                      <a16:colId xmlns:a16="http://schemas.microsoft.com/office/drawing/2014/main" val="20002"/>
                    </a:ext>
                  </a:extLst>
                </a:gridCol>
                <a:gridCol w="3452884">
                  <a:extLst>
                    <a:ext uri="{9D8B030D-6E8A-4147-A177-3AD203B41FA5}">
                      <a16:colId xmlns:a16="http://schemas.microsoft.com/office/drawing/2014/main" val="20003"/>
                    </a:ext>
                  </a:extLst>
                </a:gridCol>
              </a:tblGrid>
              <a:tr h="370840">
                <a:tc>
                  <a:txBody>
                    <a:bodyPr/>
                    <a:lstStyle/>
                    <a:p>
                      <a:r>
                        <a:rPr lang="en-US" dirty="0"/>
                        <a:t>Purchasers</a:t>
                      </a:r>
                    </a:p>
                  </a:txBody>
                  <a:tcPr marL="73160" marR="73160"/>
                </a:tc>
                <a:tc>
                  <a:txBody>
                    <a:bodyPr/>
                    <a:lstStyle/>
                    <a:p>
                      <a:r>
                        <a:rPr lang="en-US" dirty="0"/>
                        <a:t>Insurers</a:t>
                      </a:r>
                    </a:p>
                  </a:txBody>
                  <a:tcPr marL="73160" marR="73160"/>
                </a:tc>
                <a:tc>
                  <a:txBody>
                    <a:bodyPr/>
                    <a:lstStyle/>
                    <a:p>
                      <a:r>
                        <a:rPr lang="en-US" dirty="0"/>
                        <a:t>Providers</a:t>
                      </a:r>
                    </a:p>
                  </a:txBody>
                  <a:tcPr marL="73160" marR="73160"/>
                </a:tc>
                <a:tc>
                  <a:txBody>
                    <a:bodyPr/>
                    <a:lstStyle/>
                    <a:p>
                      <a:r>
                        <a:rPr lang="en-US" dirty="0"/>
                        <a:t>Suppliers</a:t>
                      </a:r>
                    </a:p>
                  </a:txBody>
                  <a:tcPr marL="73160" marR="73160"/>
                </a:tc>
                <a:extLst>
                  <a:ext uri="{0D108BD9-81ED-4DB2-BD59-A6C34878D82A}">
                    <a16:rowId xmlns:a16="http://schemas.microsoft.com/office/drawing/2014/main" val="10000"/>
                  </a:ext>
                </a:extLst>
              </a:tr>
              <a:tr h="370840">
                <a:tc>
                  <a:txBody>
                    <a:bodyPr/>
                    <a:lstStyle/>
                    <a:p>
                      <a:r>
                        <a:rPr lang="en-US" dirty="0"/>
                        <a:t>Individuals, employers, government</a:t>
                      </a:r>
                    </a:p>
                  </a:txBody>
                  <a:tcPr marL="73160" marR="73160"/>
                </a:tc>
                <a:tc>
                  <a:txBody>
                    <a:bodyPr/>
                    <a:lstStyle/>
                    <a:p>
                      <a:r>
                        <a:rPr lang="en-US" dirty="0"/>
                        <a:t>Medicare, HMO,</a:t>
                      </a:r>
                      <a:r>
                        <a:rPr lang="en-US" baseline="0" dirty="0"/>
                        <a:t> PPO etc.</a:t>
                      </a:r>
                      <a:endParaRPr lang="en-US" dirty="0"/>
                    </a:p>
                  </a:txBody>
                  <a:tcPr marL="73160" marR="73160"/>
                </a:tc>
                <a:tc>
                  <a:txBody>
                    <a:bodyPr/>
                    <a:lstStyle/>
                    <a:p>
                      <a:r>
                        <a:rPr lang="en-US" dirty="0"/>
                        <a:t>Hospitals, nursing homes, home care agencies, pharmacies, physicians, mid-levels etc. </a:t>
                      </a:r>
                    </a:p>
                  </a:txBody>
                  <a:tcPr marL="73160" marR="73160"/>
                </a:tc>
                <a:tc>
                  <a:txBody>
                    <a:bodyPr/>
                    <a:lstStyle/>
                    <a:p>
                      <a:r>
                        <a:rPr lang="en-US" dirty="0"/>
                        <a:t>Pharmaceutical companies, Medical</a:t>
                      </a:r>
                      <a:r>
                        <a:rPr lang="en-US" baseline="0" dirty="0"/>
                        <a:t> Supply Companies, Computer equipment Supply companies</a:t>
                      </a:r>
                      <a:endParaRPr lang="en-US" dirty="0"/>
                    </a:p>
                  </a:txBody>
                  <a:tcPr marL="73160" marR="731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961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 </a:t>
            </a:r>
          </a:p>
        </p:txBody>
      </p:sp>
      <p:sp>
        <p:nvSpPr>
          <p:cNvPr id="3" name="Content Placeholder 2"/>
          <p:cNvSpPr>
            <a:spLocks noGrp="1"/>
          </p:cNvSpPr>
          <p:nvPr>
            <p:ph idx="1"/>
          </p:nvPr>
        </p:nvSpPr>
        <p:spPr/>
        <p:txBody>
          <a:bodyPr/>
          <a:lstStyle/>
          <a:p>
            <a:r>
              <a:rPr lang="en-US" dirty="0"/>
              <a:t>Organizational differentiation </a:t>
            </a:r>
          </a:p>
          <a:p>
            <a:pPr lvl="1"/>
            <a:r>
              <a:rPr lang="en-US" dirty="0"/>
              <a:t>What type of level of care is delivered?</a:t>
            </a:r>
          </a:p>
          <a:p>
            <a:pPr lvl="2"/>
            <a:r>
              <a:rPr lang="en-US" dirty="0"/>
              <a:t>Primary</a:t>
            </a:r>
          </a:p>
          <a:p>
            <a:pPr lvl="2"/>
            <a:r>
              <a:rPr lang="en-US" dirty="0"/>
              <a:t>Secondary </a:t>
            </a:r>
          </a:p>
          <a:p>
            <a:pPr lvl="2"/>
            <a:r>
              <a:rPr lang="en-US" dirty="0"/>
              <a:t>Tertiary </a:t>
            </a:r>
          </a:p>
          <a:p>
            <a:pPr lvl="2"/>
            <a:r>
              <a:rPr lang="en-US" dirty="0"/>
              <a:t>Mixture of either one or two of the levels of care</a:t>
            </a:r>
          </a:p>
        </p:txBody>
      </p:sp>
    </p:spTree>
    <p:extLst>
      <p:ext uri="{BB962C8B-B14F-4D97-AF65-F5344CB8AC3E}">
        <p14:creationId xmlns:p14="http://schemas.microsoft.com/office/powerpoint/2010/main" val="135911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141942"/>
              </p:ext>
            </p:extLst>
          </p:nvPr>
        </p:nvGraphicFramePr>
        <p:xfrm>
          <a:off x="1155700" y="2333767"/>
          <a:ext cx="10390306" cy="409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60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Development </a:t>
            </a:r>
          </a:p>
        </p:txBody>
      </p:sp>
      <p:sp>
        <p:nvSpPr>
          <p:cNvPr id="3" name="Content Placeholder 2"/>
          <p:cNvSpPr>
            <a:spLocks noGrp="1"/>
          </p:cNvSpPr>
          <p:nvPr>
            <p:ph idx="1"/>
          </p:nvPr>
        </p:nvSpPr>
        <p:spPr>
          <a:xfrm>
            <a:off x="1154954" y="2241756"/>
            <a:ext cx="10427446" cy="3519948"/>
          </a:xfrm>
        </p:spPr>
        <p:txBody>
          <a:bodyPr>
            <a:normAutofit/>
          </a:bodyPr>
          <a:lstStyle/>
          <a:p>
            <a:r>
              <a:rPr lang="en-US" dirty="0"/>
              <a:t>The policies and regulations that exist to govern a health system determine the number of organizational structures that will coexist within a system. </a:t>
            </a:r>
          </a:p>
          <a:p>
            <a:pPr lvl="1"/>
            <a:r>
              <a:rPr lang="en-US" dirty="0"/>
              <a:t>The United States has policy and regulation that allows for a variety of organizations, delivering care at a variety of levels, (primary, secondary, tertiary). </a:t>
            </a:r>
          </a:p>
          <a:p>
            <a:pPr lvl="2"/>
            <a:r>
              <a:rPr lang="en-US" dirty="0"/>
              <a:t>The diversity of the organizations in the United States and the free flowing movement of patients across organizations and levels of care allow for what is called a free flowing or </a:t>
            </a:r>
            <a:r>
              <a:rPr lang="en-US" i="1" dirty="0"/>
              <a:t>Dispersed Model </a:t>
            </a:r>
            <a:r>
              <a:rPr lang="en-US" dirty="0"/>
              <a:t>of Health Care</a:t>
            </a:r>
          </a:p>
          <a:p>
            <a:pPr lvl="1"/>
            <a:r>
              <a:rPr lang="en-US" dirty="0"/>
              <a:t>In Great Britain the policy and regulation has allowed for one primary organization known as National Health Services, (NHS). </a:t>
            </a:r>
          </a:p>
          <a:p>
            <a:pPr lvl="2"/>
            <a:r>
              <a:rPr lang="en-US" dirty="0"/>
              <a:t>The highly structured NHS aligns with the </a:t>
            </a:r>
            <a:r>
              <a:rPr lang="en-US" i="1" dirty="0"/>
              <a:t>Dawson Model or Regionalized Model </a:t>
            </a:r>
            <a:r>
              <a:rPr lang="en-US" dirty="0"/>
              <a:t>of Health Care.  In the Regionalized model well defined roles exists for providers and hospitals outlining what type of care is delivered.  The flow of patients is orderly between the levels of care. </a:t>
            </a:r>
          </a:p>
        </p:txBody>
      </p:sp>
    </p:spTree>
    <p:extLst>
      <p:ext uri="{BB962C8B-B14F-4D97-AF65-F5344CB8AC3E}">
        <p14:creationId xmlns:p14="http://schemas.microsoft.com/office/powerpoint/2010/main" val="3550000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27788</TotalTime>
  <Words>2022</Words>
  <Application>Microsoft Office PowerPoint</Application>
  <PresentationFormat>Widescreen</PresentationFormat>
  <Paragraphs>160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Century Gothic</vt:lpstr>
      <vt:lpstr>Helvetica</vt:lpstr>
      <vt:lpstr>Wingdings 3</vt:lpstr>
      <vt:lpstr>Ion Boardroom</vt:lpstr>
      <vt:lpstr>Health Care Organizations &amp; Systems</vt:lpstr>
      <vt:lpstr>Objectives </vt:lpstr>
      <vt:lpstr>Introduction to Health Organizations &amp; Systems</vt:lpstr>
      <vt:lpstr>Organizations</vt:lpstr>
      <vt:lpstr>Organizations</vt:lpstr>
      <vt:lpstr>Organizations </vt:lpstr>
      <vt:lpstr>Organizations </vt:lpstr>
      <vt:lpstr>Organizations</vt:lpstr>
      <vt:lpstr>Organizational Development </vt:lpstr>
      <vt:lpstr>PowerPoint Presentation</vt:lpstr>
      <vt:lpstr>Organizational Development </vt:lpstr>
      <vt:lpstr>Organizational Development</vt:lpstr>
      <vt:lpstr>What Contributed to Current Organizations? </vt:lpstr>
      <vt:lpstr>What Contributed to Current Organizations?</vt:lpstr>
      <vt:lpstr>New Millennium </vt:lpstr>
      <vt:lpstr>Organizational Relationships</vt:lpstr>
      <vt:lpstr>Organizational Relationships</vt:lpstr>
      <vt:lpstr>PowerPoint Presentation</vt:lpstr>
      <vt:lpstr>PowerPoint Presentation</vt:lpstr>
      <vt:lpstr>Vertical Vs. Virtual </vt:lpstr>
      <vt:lpstr>Horizontal Systems</vt:lpstr>
      <vt:lpstr>References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Organizations &amp; Systems</dc:title>
  <dc:creator>LeAnna Vargas</dc:creator>
  <cp:lastModifiedBy>Yohann</cp:lastModifiedBy>
  <cp:revision>40</cp:revision>
  <dcterms:created xsi:type="dcterms:W3CDTF">2015-01-12T20:33:22Z</dcterms:created>
  <dcterms:modified xsi:type="dcterms:W3CDTF">2018-03-23T06:50:31Z</dcterms:modified>
</cp:coreProperties>
</file>