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4"/>
  </p:notesMasterIdLst>
  <p:sldIdLst>
    <p:sldId id="256" r:id="rId2"/>
    <p:sldId id="259" r:id="rId3"/>
    <p:sldId id="262" r:id="rId4"/>
    <p:sldId id="444" r:id="rId5"/>
    <p:sldId id="327" r:id="rId6"/>
    <p:sldId id="448" r:id="rId7"/>
    <p:sldId id="450" r:id="rId8"/>
    <p:sldId id="452" r:id="rId9"/>
    <p:sldId id="451" r:id="rId10"/>
    <p:sldId id="454" r:id="rId11"/>
    <p:sldId id="455" r:id="rId12"/>
    <p:sldId id="456" r:id="rId13"/>
    <p:sldId id="457" r:id="rId14"/>
    <p:sldId id="459" r:id="rId15"/>
    <p:sldId id="460" r:id="rId16"/>
    <p:sldId id="461" r:id="rId17"/>
    <p:sldId id="466" r:id="rId18"/>
    <p:sldId id="495" r:id="rId19"/>
    <p:sldId id="463" r:id="rId20"/>
    <p:sldId id="464" r:id="rId21"/>
    <p:sldId id="465" r:id="rId22"/>
    <p:sldId id="467" r:id="rId23"/>
    <p:sldId id="468" r:id="rId24"/>
    <p:sldId id="469" r:id="rId25"/>
    <p:sldId id="470" r:id="rId26"/>
    <p:sldId id="471" r:id="rId27"/>
    <p:sldId id="472" r:id="rId28"/>
    <p:sldId id="473" r:id="rId29"/>
    <p:sldId id="496" r:id="rId30"/>
    <p:sldId id="475" r:id="rId31"/>
    <p:sldId id="476" r:id="rId32"/>
    <p:sldId id="477" r:id="rId33"/>
    <p:sldId id="478" r:id="rId34"/>
    <p:sldId id="480" r:id="rId35"/>
    <p:sldId id="479" r:id="rId36"/>
    <p:sldId id="481" r:id="rId37"/>
    <p:sldId id="482" r:id="rId38"/>
    <p:sldId id="483" r:id="rId39"/>
    <p:sldId id="484" r:id="rId40"/>
    <p:sldId id="485" r:id="rId41"/>
    <p:sldId id="486" r:id="rId42"/>
    <p:sldId id="487" r:id="rId43"/>
    <p:sldId id="497" r:id="rId44"/>
    <p:sldId id="488" r:id="rId45"/>
    <p:sldId id="489" r:id="rId46"/>
    <p:sldId id="490" r:id="rId47"/>
    <p:sldId id="491" r:id="rId48"/>
    <p:sldId id="492" r:id="rId49"/>
    <p:sldId id="493" r:id="rId50"/>
    <p:sldId id="494" r:id="rId51"/>
    <p:sldId id="498" r:id="rId52"/>
    <p:sldId id="445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65F"/>
    <a:srgbClr val="009051"/>
    <a:srgbClr val="FF9300"/>
    <a:srgbClr val="1F3694"/>
    <a:srgbClr val="331FA8"/>
    <a:srgbClr val="005493"/>
    <a:srgbClr val="521B93"/>
    <a:srgbClr val="4E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43"/>
  </p:normalViewPr>
  <p:slideViewPr>
    <p:cSldViewPr snapToGrid="0" snapToObjects="1">
      <p:cViewPr varScale="1">
        <p:scale>
          <a:sx n="107" d="100"/>
          <a:sy n="107" d="100"/>
        </p:scale>
        <p:origin x="20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D23B7-6741-B24F-91B6-F4A6EFD6248E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AB10F-8001-954B-8248-14EBDE62C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76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/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ill Sans M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01C99D3-9B19-4942-A84E-FD29418F37D4}" type="slidenum">
              <a:rPr lang="en-US">
                <a:latin typeface="Calibri" charset="0"/>
              </a:rPr>
              <a:pPr eaLnBrk="1" hangingPunct="1"/>
              <a:t>6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AB10F-8001-954B-8248-14EBDE62C9D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75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148C9E-B4D9-0942-BF4C-D10D63B61D68}" type="datetime1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D80AD5-B192-CD4F-A9C5-2C19011275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763000" y="65087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D80AD5-B192-CD4F-A9C5-2C19011275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64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7866EE-ACDD-174F-BE6D-075044E2AFA9}" type="datetime1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D80AD5-B192-CD4F-A9C5-2C19011275A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76" y="52166"/>
            <a:ext cx="11814048" cy="115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17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6F1BB6-FEC9-5945-A670-83EC1D61CEE4}" type="datetime1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D80AD5-B192-CD4F-A9C5-2C19011275A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76" y="79566"/>
            <a:ext cx="11814048" cy="115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500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DE2709-31DE-3640-AA7A-E08EF4F058CD}" type="datetime1">
              <a:rPr lang="en-US" smtClean="0"/>
              <a:t>10/16/17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D80AD5-B192-CD4F-A9C5-2C19011275A1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76" y="178718"/>
            <a:ext cx="11814048" cy="115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49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93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44EE02-9512-0847-A7FA-F22FD86A476F}" type="datetime1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D80AD5-B192-CD4F-A9C5-2C19011275A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76" y="185738"/>
            <a:ext cx="11814048" cy="115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31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457442-15F9-BE45-B9D2-34AD1D957623}" type="datetime1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D80AD5-B192-CD4F-A9C5-2C19011275A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76" y="185738"/>
            <a:ext cx="11814048" cy="115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59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42FDB4-7916-CD47-AEA3-328BD162995E}" type="datetime1">
              <a:rPr lang="en-US" smtClean="0"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D80AD5-B192-CD4F-A9C5-2C19011275A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76" y="185738"/>
            <a:ext cx="11814048" cy="115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985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884AAA-08BF-E74A-8E68-F521D5B359FB}" type="datetime1">
              <a:rPr lang="en-US" smtClean="0"/>
              <a:t>10/16/17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D80AD5-B192-CD4F-A9C5-2C19011275A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51" y="121826"/>
            <a:ext cx="11814048" cy="115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30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04C708-A291-F541-9B4F-A6C48F726777}" type="datetime1">
              <a:rPr lang="en-US" smtClean="0"/>
              <a:t>10/16/17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D80AD5-B192-CD4F-A9C5-2C19011275A1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5" y="112617"/>
            <a:ext cx="11814048" cy="115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26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EE1B78-6CA6-C743-9C6F-364E8680DC2D}" type="datetime1">
              <a:rPr lang="en-US" smtClean="0"/>
              <a:t>10/16/17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D80AD5-B192-CD4F-A9C5-2C19011275A1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76" y="112617"/>
            <a:ext cx="11814048" cy="115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02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815A6A-3029-F242-8196-C2DECF4E22AB}" type="datetime1">
              <a:rPr lang="en-US" smtClean="0"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D80AD5-B192-CD4F-A9C5-2C19011275A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76" y="105156"/>
            <a:ext cx="11814048" cy="115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70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FDC965-2108-7E49-8C83-A206BFC31C78}" type="datetime1">
              <a:rPr lang="en-US" smtClean="0"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D80AD5-B192-CD4F-A9C5-2C19011275A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76" y="105156"/>
            <a:ext cx="11814048" cy="115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80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76" y="185738"/>
            <a:ext cx="11814048" cy="115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56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FF93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200" kern="1200">
          <a:solidFill>
            <a:srgbClr val="4E8F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6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x-none" sz="2800" dirty="0" smtClean="0">
                <a:solidFill>
                  <a:srgbClr val="C00000"/>
                </a:solidFill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CONTEMPORARY PROJECT MANAGEMENT, 4E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17463">
              <a:spcBef>
                <a:spcPct val="0"/>
              </a:spcBef>
              <a:spcAft>
                <a:spcPct val="0"/>
              </a:spcAft>
            </a:pPr>
            <a:r>
              <a:rPr lang="en-US" altLang="x-none" dirty="0" smtClean="0">
                <a:solidFill>
                  <a:srgbClr val="009051"/>
                </a:solidFill>
                <a:effectLst>
                  <a:outerShdw sx="1000" sy="1000" algn="tl">
                    <a:srgbClr val="3F7A19"/>
                  </a:outerShdw>
                </a:effectLst>
              </a:rPr>
              <a:t>Timothy J. </a:t>
            </a:r>
            <a:r>
              <a:rPr lang="en-US" altLang="x-none" dirty="0" err="1" smtClean="0">
                <a:solidFill>
                  <a:srgbClr val="009051"/>
                </a:solidFill>
                <a:effectLst>
                  <a:outerShdw sx="1000" sy="1000" algn="tl">
                    <a:srgbClr val="3F7A19"/>
                  </a:outerShdw>
                </a:effectLst>
              </a:rPr>
              <a:t>Kloppenborg</a:t>
            </a:r>
            <a:endParaRPr lang="en-US" altLang="x-none" dirty="0" smtClean="0">
              <a:solidFill>
                <a:srgbClr val="009051"/>
              </a:solidFill>
              <a:effectLst>
                <a:outerShdw sx="1000" sy="1000" algn="tl">
                  <a:srgbClr val="3F7A19"/>
                </a:outerShdw>
              </a:effectLst>
            </a:endParaRPr>
          </a:p>
          <a:p>
            <a:pPr marL="17463">
              <a:spcBef>
                <a:spcPct val="0"/>
              </a:spcBef>
              <a:spcAft>
                <a:spcPct val="0"/>
              </a:spcAft>
            </a:pPr>
            <a:r>
              <a:rPr lang="en-US" altLang="x-none" dirty="0" smtClean="0">
                <a:solidFill>
                  <a:srgbClr val="009051"/>
                </a:solidFill>
                <a:effectLst>
                  <a:outerShdw sx="1000" sy="1000" algn="tl">
                    <a:srgbClr val="3F7A19"/>
                  </a:outerShdw>
                </a:effectLst>
              </a:rPr>
              <a:t>Vittal Anantatmula</a:t>
            </a:r>
          </a:p>
          <a:p>
            <a:pPr marL="17463">
              <a:spcBef>
                <a:spcPct val="0"/>
              </a:spcBef>
              <a:spcAft>
                <a:spcPct val="0"/>
              </a:spcAft>
            </a:pPr>
            <a:r>
              <a:rPr lang="en-US" altLang="x-none" dirty="0" smtClean="0">
                <a:solidFill>
                  <a:srgbClr val="009051"/>
                </a:solidFill>
                <a:effectLst>
                  <a:outerShdw sx="1000" sy="1000" algn="tl">
                    <a:srgbClr val="3F7A19"/>
                  </a:outerShdw>
                </a:effectLst>
              </a:rPr>
              <a:t>Kathryn N. Wells</a:t>
            </a:r>
          </a:p>
          <a:p>
            <a:endParaRPr lang="en-US" dirty="0">
              <a:solidFill>
                <a:srgbClr val="00905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71304" y="5961414"/>
            <a:ext cx="6182096" cy="760062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27793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87" y="0"/>
            <a:ext cx="10515600" cy="1325563"/>
          </a:xfrm>
        </p:spPr>
        <p:txBody>
          <a:bodyPr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alt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Specific Project Stakeholder Priorities</a:t>
            </a:r>
            <a:endParaRPr lang="en-US" sz="2800" dirty="0">
              <a:effectLst>
                <a:outerShdw sx="1000" sy="1000" algn="tl">
                  <a:srgbClr val="3F7A19"/>
                </a:outerShdw>
              </a:effectLst>
              <a:latin typeface="Candara" charset="0"/>
              <a:ea typeface="Candara" charset="0"/>
              <a:cs typeface="Candara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706" y="1325563"/>
            <a:ext cx="8732564" cy="4873162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79418" y="6068292"/>
            <a:ext cx="6573982" cy="653184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83782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90385" y="-132960"/>
            <a:ext cx="10515600" cy="13255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Risk Management Planning </a:t>
            </a:r>
            <a:r>
              <a:rPr lang="en-US" sz="2800" dirty="0" smtClean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&amp; Stakeholder </a:t>
            </a: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Priorities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3181" y="1600200"/>
            <a:ext cx="10829420" cy="48006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200000"/>
              </a:lnSpc>
            </a:pPr>
            <a:r>
              <a:rPr lang="en-US" dirty="0">
                <a:latin typeface="Candara"/>
                <a:cs typeface="Candara"/>
              </a:rPr>
              <a:t>Understand what the project plan calls for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Candara"/>
                <a:cs typeface="Candara"/>
              </a:rPr>
              <a:t>Understand area the most important stakeholders like to improve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Candara"/>
                <a:cs typeface="Candara"/>
              </a:rPr>
              <a:t>Understand where stakeholders are willing to sacrifice to enable improvements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25039" y="6080166"/>
            <a:ext cx="6728361" cy="641309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06362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77935" y="0"/>
            <a:ext cx="10515600" cy="13255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Understanding the Project Risk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13467" y="1447800"/>
            <a:ext cx="9999133" cy="48006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129117" y="4648200"/>
            <a:ext cx="10163346" cy="769441"/>
          </a:xfrm>
          <a:prstGeom prst="rect">
            <a:avLst/>
          </a:prstGeom>
          <a:solidFill>
            <a:srgbClr val="FF9300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Gill Sans M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9pPr>
          </a:lstStyle>
          <a:p>
            <a:pPr marL="342900" lvl="1" indent="-342900"/>
            <a:r>
              <a:rPr lang="en-US" sz="2200" b="1" dirty="0">
                <a:solidFill>
                  <a:srgbClr val="FFFFFF"/>
                </a:solidFill>
                <a:latin typeface="Candara"/>
                <a:cs typeface="Candara"/>
              </a:rPr>
              <a:t>threat – </a:t>
            </a:r>
            <a:r>
              <a:rPr lang="en-US" sz="2200" dirty="0">
                <a:solidFill>
                  <a:srgbClr val="FFFFFF"/>
                </a:solidFill>
                <a:latin typeface="Candara"/>
                <a:cs typeface="Candara"/>
              </a:rPr>
              <a:t>“a </a:t>
            </a:r>
            <a:r>
              <a:rPr lang="en-US" sz="2200" dirty="0" smtClean="0">
                <a:solidFill>
                  <a:srgbClr val="FFFFFF"/>
                </a:solidFill>
                <a:latin typeface="Candara"/>
                <a:cs typeface="Candara"/>
              </a:rPr>
              <a:t>risk that will have a negative impact on the project objective if it occurs.” </a:t>
            </a:r>
            <a:r>
              <a:rPr lang="en-US" sz="2200" b="1" dirty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~Practice Standard for Project Risk Management (PMI</a:t>
            </a:r>
            <a:r>
              <a:rPr lang="en-US" sz="2200" b="1" dirty="0" smtClean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)</a:t>
            </a:r>
            <a:endParaRPr lang="en-US" sz="2200" b="1" dirty="0">
              <a:solidFill>
                <a:srgbClr val="FFFFFF"/>
              </a:solidFill>
              <a:latin typeface="Candara"/>
              <a:ea typeface="ＭＳ Ｐゴシック" charset="0"/>
              <a:cs typeface="Candara"/>
            </a:endParaRP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1800839" y="5630864"/>
            <a:ext cx="9840234" cy="769937"/>
          </a:xfrm>
          <a:prstGeom prst="rect">
            <a:avLst/>
          </a:prstGeom>
          <a:solidFill>
            <a:srgbClr val="FF9300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Gill Sans M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9pPr>
          </a:lstStyle>
          <a:p>
            <a:pPr lvl="1"/>
            <a:r>
              <a:rPr lang="en-US" sz="2200" b="1" dirty="0">
                <a:solidFill>
                  <a:srgbClr val="FFFFFF"/>
                </a:solidFill>
                <a:latin typeface="Candara"/>
                <a:cs typeface="Candara"/>
              </a:rPr>
              <a:t>opportunity – </a:t>
            </a:r>
            <a:r>
              <a:rPr lang="en-US" sz="2200" dirty="0">
                <a:solidFill>
                  <a:srgbClr val="FFFFFF"/>
                </a:solidFill>
                <a:latin typeface="Candara"/>
                <a:cs typeface="Candara"/>
              </a:rPr>
              <a:t>“a risk that would have a positive effect on one or more </a:t>
            </a:r>
            <a:r>
              <a:rPr lang="en-US" sz="2200" dirty="0" smtClean="0">
                <a:solidFill>
                  <a:srgbClr val="FFFFFF"/>
                </a:solidFill>
                <a:latin typeface="Candara"/>
                <a:cs typeface="Candara"/>
              </a:rPr>
              <a:t>project objectives</a:t>
            </a:r>
            <a:r>
              <a:rPr lang="en-US" sz="2200" dirty="0">
                <a:solidFill>
                  <a:srgbClr val="FFFFFF"/>
                </a:solidFill>
                <a:latin typeface="Candara"/>
                <a:cs typeface="Candara"/>
              </a:rPr>
              <a:t>.” </a:t>
            </a:r>
            <a:r>
              <a:rPr lang="en-US" sz="2200" b="1" dirty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~Practice Standard for Project Risk Management (PMI)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30828" y="3742171"/>
            <a:ext cx="10585244" cy="769441"/>
          </a:xfrm>
          <a:prstGeom prst="rect">
            <a:avLst/>
          </a:prstGeom>
          <a:solidFill>
            <a:srgbClr val="FF9300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Gill Sans M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9pPr>
          </a:lstStyle>
          <a:p>
            <a:r>
              <a:rPr lang="en-US" sz="2200" b="1" dirty="0">
                <a:solidFill>
                  <a:schemeClr val="bg1"/>
                </a:solidFill>
                <a:latin typeface="Candara"/>
                <a:cs typeface="Candara"/>
              </a:rPr>
              <a:t>p</a:t>
            </a:r>
            <a:r>
              <a:rPr lang="en-US" sz="2200" b="1" dirty="0" smtClean="0">
                <a:solidFill>
                  <a:schemeClr val="bg1"/>
                </a:solidFill>
                <a:latin typeface="Candara"/>
                <a:cs typeface="Candara"/>
              </a:rPr>
              <a:t>roject risk </a:t>
            </a:r>
            <a:r>
              <a:rPr lang="en-US" sz="2200" b="1" dirty="0">
                <a:solidFill>
                  <a:schemeClr val="bg1"/>
                </a:solidFill>
                <a:latin typeface="Candara"/>
                <a:cs typeface="Candara"/>
              </a:rPr>
              <a:t>– </a:t>
            </a:r>
            <a:r>
              <a:rPr lang="en-US" sz="2200" dirty="0" smtClean="0">
                <a:solidFill>
                  <a:schemeClr val="bg1"/>
                </a:solidFill>
                <a:latin typeface="Candara"/>
                <a:cs typeface="Candara"/>
              </a:rPr>
              <a:t>anything that may impact the project team’s ability to achieve the general project success measures and the specific project stakeholders’ priorities</a:t>
            </a:r>
            <a:endParaRPr lang="en-US" sz="2200" b="1" dirty="0">
              <a:solidFill>
                <a:schemeClr val="bg1"/>
              </a:solidFill>
              <a:latin typeface="Candara"/>
              <a:cs typeface="Candar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646" y="981158"/>
            <a:ext cx="8826875" cy="2761013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521" y="6356351"/>
            <a:ext cx="8455231" cy="341332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53960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2670" y="-38100"/>
            <a:ext cx="9999133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 smtClean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Plan </a:t>
            </a: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Risk Management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44" y="1774357"/>
            <a:ext cx="9999133" cy="28956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Arial" charset="0"/>
                <a:cs typeface="Arial" charset="0"/>
              </a:rPr>
              <a:t>Roles &amp; Responsibilities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Categories &amp; Definitions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22120" y="5053898"/>
            <a:ext cx="10621726" cy="1107996"/>
          </a:xfrm>
          <a:prstGeom prst="rect">
            <a:avLst/>
          </a:prstGeom>
          <a:solidFill>
            <a:srgbClr val="FF9300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Gill Sans M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9pPr>
          </a:lstStyle>
          <a:p>
            <a:r>
              <a:rPr lang="en-US" sz="2200" b="1" dirty="0">
                <a:solidFill>
                  <a:srgbClr val="FFFFFF"/>
                </a:solidFill>
                <a:latin typeface="Candara"/>
                <a:cs typeface="Candara"/>
              </a:rPr>
              <a:t>Risk management plan– </a:t>
            </a:r>
            <a:r>
              <a:rPr lang="en-US" sz="2200" dirty="0" smtClean="0">
                <a:solidFill>
                  <a:srgbClr val="FFFFFF"/>
                </a:solidFill>
                <a:latin typeface="Candara"/>
                <a:cs typeface="Candara"/>
              </a:rPr>
              <a:t>part of </a:t>
            </a:r>
            <a:r>
              <a:rPr lang="en-US" sz="2200" dirty="0">
                <a:solidFill>
                  <a:srgbClr val="FFFFFF"/>
                </a:solidFill>
                <a:latin typeface="Candara"/>
                <a:cs typeface="Candara"/>
              </a:rPr>
              <a:t>the </a:t>
            </a:r>
            <a:r>
              <a:rPr lang="en-US" sz="2200" dirty="0" smtClean="0">
                <a:solidFill>
                  <a:srgbClr val="FFFFFF"/>
                </a:solidFill>
                <a:latin typeface="Candara"/>
                <a:cs typeface="Candara"/>
              </a:rPr>
              <a:t>project management </a:t>
            </a:r>
            <a:r>
              <a:rPr lang="en-US" sz="2200" dirty="0">
                <a:solidFill>
                  <a:srgbClr val="FFFFFF"/>
                </a:solidFill>
                <a:latin typeface="Candara"/>
                <a:cs typeface="Candara"/>
              </a:rPr>
              <a:t>plan that describes how risk </a:t>
            </a:r>
            <a:r>
              <a:rPr lang="en-US" sz="2200" dirty="0" smtClean="0">
                <a:solidFill>
                  <a:srgbClr val="FFFFFF"/>
                </a:solidFill>
                <a:latin typeface="Candara"/>
                <a:cs typeface="Candara"/>
              </a:rPr>
              <a:t>management activities </a:t>
            </a:r>
            <a:r>
              <a:rPr lang="en-US" sz="2200" dirty="0">
                <a:solidFill>
                  <a:srgbClr val="FFFFFF"/>
                </a:solidFill>
                <a:latin typeface="Candara"/>
                <a:cs typeface="Candara"/>
              </a:rPr>
              <a:t>will be </a:t>
            </a:r>
            <a:r>
              <a:rPr lang="en-US" sz="2200" dirty="0" smtClean="0">
                <a:solidFill>
                  <a:srgbClr val="FFFFFF"/>
                </a:solidFill>
                <a:latin typeface="Candara"/>
                <a:cs typeface="Candara"/>
              </a:rPr>
              <a:t>prioritized, monitored, planned &amp; performed; also used for communicating with project stakeholders &amp; for follow-up analysis</a:t>
            </a:r>
            <a:endParaRPr lang="en-US" sz="2200" dirty="0">
              <a:solidFill>
                <a:srgbClr val="FFFFFF"/>
              </a:solidFill>
              <a:latin typeface="Candara"/>
              <a:cs typeface="Candar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58140" y="6161894"/>
            <a:ext cx="7595260" cy="559581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10934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32671" y="96088"/>
            <a:ext cx="9999133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Roles and Responsibilities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1989" y="1600200"/>
            <a:ext cx="10530612" cy="48006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" charset="0"/>
                <a:cs typeface="Arial" charset="0"/>
              </a:rPr>
              <a:t>Encourage wide participation in risk management activities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charset="0"/>
                <a:cs typeface="Arial" charset="0"/>
              </a:rPr>
              <a:t>More perspectives considered </a:t>
            </a:r>
            <a:r>
              <a:rPr lang="en-US" dirty="0">
                <a:latin typeface="Arial" charset="0"/>
                <a:cs typeface="Arial" charset="0"/>
                <a:sym typeface="Wingdings" charset="0"/>
              </a:rPr>
              <a:t></a:t>
            </a:r>
            <a:r>
              <a:rPr lang="en-US" dirty="0">
                <a:latin typeface="Arial" charset="0"/>
                <a:cs typeface="Arial" charset="0"/>
              </a:rPr>
              <a:t> more risks uncovered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charset="0"/>
                <a:cs typeface="Arial" charset="0"/>
              </a:rPr>
              <a:t>Participation encourages buy-in to a risk management approach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charset="0"/>
                <a:cs typeface="Arial" charset="0"/>
              </a:rPr>
              <a:t>Identify who is responsible for each risk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71896" y="6044540"/>
            <a:ext cx="7381504" cy="676935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4968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78499" y="0"/>
            <a:ext cx="97790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Categories and Definitions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7485" y="1600200"/>
            <a:ext cx="10655115" cy="48006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andara"/>
                <a:cs typeface="Candara"/>
              </a:rPr>
              <a:t>More </a:t>
            </a:r>
            <a:r>
              <a:rPr lang="en-US" dirty="0">
                <a:latin typeface="Candara"/>
                <a:cs typeface="Candara"/>
              </a:rPr>
              <a:t>project risks </a:t>
            </a:r>
            <a:r>
              <a:rPr lang="en-US" dirty="0" smtClean="0">
                <a:latin typeface="Candara"/>
                <a:cs typeface="Candara"/>
              </a:rPr>
              <a:t>generally </a:t>
            </a:r>
            <a:r>
              <a:rPr lang="en-US" dirty="0">
                <a:latin typeface="Candara"/>
                <a:cs typeface="Candara"/>
              </a:rPr>
              <a:t>uncovered early in the life of a project</a:t>
            </a:r>
          </a:p>
          <a:p>
            <a:r>
              <a:rPr lang="en-US" dirty="0">
                <a:latin typeface="Candara"/>
                <a:cs typeface="Candara"/>
              </a:rPr>
              <a:t>The cost </a:t>
            </a:r>
            <a:r>
              <a:rPr lang="en-US" b="1" dirty="0">
                <a:latin typeface="Candara"/>
                <a:cs typeface="Candara"/>
              </a:rPr>
              <a:t>per risk </a:t>
            </a:r>
            <a:r>
              <a:rPr lang="en-US" dirty="0">
                <a:latin typeface="Candara"/>
                <a:cs typeface="Candara"/>
              </a:rPr>
              <a:t>discovered early is less</a:t>
            </a:r>
          </a:p>
          <a:p>
            <a:r>
              <a:rPr lang="en-US" dirty="0">
                <a:latin typeface="Candara"/>
                <a:cs typeface="Candara"/>
              </a:rPr>
              <a:t>Risks discovered late in a project can be </a:t>
            </a:r>
            <a:r>
              <a:rPr lang="en-US" dirty="0" smtClean="0">
                <a:latin typeface="Candara"/>
                <a:cs typeface="Candara"/>
              </a:rPr>
              <a:t>expensive</a:t>
            </a:r>
          </a:p>
          <a:p>
            <a:r>
              <a:rPr lang="en-US" dirty="0" smtClean="0">
                <a:latin typeface="Candara"/>
                <a:cs typeface="Candara"/>
              </a:rPr>
              <a:t>Categorizing risks often leads to more thorough risk identification.  Classify by:</a:t>
            </a:r>
          </a:p>
          <a:p>
            <a:pPr lvl="1"/>
            <a:r>
              <a:rPr lang="en-US" dirty="0" smtClean="0">
                <a:latin typeface="Candara"/>
                <a:cs typeface="Candara"/>
              </a:rPr>
              <a:t>Stage  of project lifecycle</a:t>
            </a:r>
          </a:p>
          <a:p>
            <a:pPr lvl="1"/>
            <a:r>
              <a:rPr lang="en-US" dirty="0" smtClean="0">
                <a:latin typeface="Candara"/>
                <a:cs typeface="Candara"/>
              </a:rPr>
              <a:t>Project objective that would be impacted</a:t>
            </a:r>
          </a:p>
          <a:p>
            <a:pPr lvl="1"/>
            <a:r>
              <a:rPr lang="en-US" dirty="0" smtClean="0">
                <a:latin typeface="Candara"/>
                <a:cs typeface="Candara"/>
              </a:rPr>
              <a:t>External vs. internal to project</a:t>
            </a:r>
          </a:p>
          <a:p>
            <a:pPr lvl="1"/>
            <a:r>
              <a:rPr lang="en-US" dirty="0" smtClean="0">
                <a:latin typeface="Candara"/>
                <a:cs typeface="Candara"/>
              </a:rPr>
              <a:t>What is known vs. unknown (uncertainty)</a:t>
            </a:r>
          </a:p>
          <a:p>
            <a:pPr lvl="1"/>
            <a:endParaRPr lang="en-US" dirty="0" smtClean="0">
              <a:latin typeface="Candara"/>
              <a:cs typeface="Candar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57485" y="5961414"/>
            <a:ext cx="6895915" cy="760062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76487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0695" y="0"/>
            <a:ext cx="93472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Risks Over the Project Life Cycle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227" y="987873"/>
            <a:ext cx="6715317" cy="547224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0695" y="6356350"/>
            <a:ext cx="9079560" cy="376959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47611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651" y="0"/>
            <a:ext cx="94488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Categories and Definitions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0" y="3723180"/>
            <a:ext cx="9550400" cy="283001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Candara"/>
                <a:cs typeface="Candara"/>
              </a:rPr>
              <a:t>A “known known” can be planned and managed with certainty</a:t>
            </a:r>
          </a:p>
          <a:p>
            <a:r>
              <a:rPr lang="en-US" dirty="0">
                <a:latin typeface="Candara"/>
                <a:cs typeface="Candara"/>
              </a:rPr>
              <a:t>“Known unknowns” can be identified and may or may not happen</a:t>
            </a:r>
          </a:p>
          <a:p>
            <a:r>
              <a:rPr lang="en-US" dirty="0">
                <a:latin typeface="Candara"/>
                <a:cs typeface="Candara"/>
              </a:rPr>
              <a:t>“Unknown unknowns” are true uncertainties</a:t>
            </a:r>
          </a:p>
          <a:p>
            <a:pPr lvl="1"/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16000" y="1905000"/>
            <a:ext cx="3048000" cy="1066800"/>
          </a:xfrm>
          <a:prstGeom prst="roundRect">
            <a:avLst/>
          </a:prstGeom>
          <a:solidFill>
            <a:srgbClr val="FF93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i="1" dirty="0">
                <a:solidFill>
                  <a:schemeClr val="bg1"/>
                </a:solidFill>
                <a:latin typeface="Candara"/>
                <a:cs typeface="Candara"/>
              </a:rPr>
              <a:t>Cement will harden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876800" y="1897063"/>
            <a:ext cx="3048000" cy="1066800"/>
          </a:xfrm>
          <a:prstGeom prst="roundRect">
            <a:avLst/>
          </a:prstGeom>
          <a:solidFill>
            <a:srgbClr val="FF93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i="1" dirty="0">
                <a:solidFill>
                  <a:schemeClr val="bg1"/>
                </a:solidFill>
                <a:latin typeface="Candara"/>
                <a:cs typeface="Candara"/>
              </a:rPr>
              <a:t>Bad weather will happen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8636000" y="1897063"/>
            <a:ext cx="3048000" cy="1066800"/>
          </a:xfrm>
          <a:prstGeom prst="roundRect">
            <a:avLst/>
          </a:prstGeom>
          <a:solidFill>
            <a:srgbClr val="FF93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i="1" dirty="0">
                <a:solidFill>
                  <a:schemeClr val="bg1"/>
                </a:solidFill>
                <a:latin typeface="Candara"/>
                <a:cs typeface="Candara"/>
              </a:rPr>
              <a:t>100-year flood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95647" y="5878286"/>
            <a:ext cx="7357753" cy="843189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18169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35" y="-108056"/>
            <a:ext cx="10515600" cy="1325563"/>
          </a:xfrm>
        </p:spPr>
        <p:txBody>
          <a:bodyPr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Breakout Session!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2737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Identify project risks you have encountered or may encountered, in each of the following categories:</a:t>
            </a:r>
          </a:p>
          <a:p>
            <a:pPr lvl="1"/>
            <a:r>
              <a:rPr lang="en-US" dirty="0" smtClean="0"/>
              <a:t>Known </a:t>
            </a:r>
            <a:r>
              <a:rPr lang="en-US" dirty="0" err="1" smtClean="0"/>
              <a:t>knowns</a:t>
            </a:r>
            <a:endParaRPr lang="en-US" dirty="0" smtClean="0"/>
          </a:p>
          <a:p>
            <a:pPr lvl="1"/>
            <a:r>
              <a:rPr lang="en-US" dirty="0" smtClean="0"/>
              <a:t>Known unknowns</a:t>
            </a:r>
          </a:p>
          <a:p>
            <a:pPr lvl="1"/>
            <a:r>
              <a:rPr lang="en-US" dirty="0" smtClean="0"/>
              <a:t>Unknown unknowns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 algn="ctr">
              <a:buNone/>
            </a:pPr>
            <a:endParaRPr lang="en-US" dirty="0">
              <a:solidFill>
                <a:srgbClr val="FF9300"/>
              </a:solidFill>
            </a:endParaRPr>
          </a:p>
          <a:p>
            <a:pPr marL="457200" lvl="1" indent="0" algn="ctr">
              <a:buNone/>
            </a:pPr>
            <a:r>
              <a:rPr lang="en-US" dirty="0">
                <a:solidFill>
                  <a:srgbClr val="FF9300"/>
                </a:solidFill>
              </a:rPr>
              <a:t>Unknown Unknowns, by their very definition, may be hard to brainstorm</a:t>
            </a:r>
            <a:r>
              <a:rPr lang="is-IS" dirty="0">
                <a:solidFill>
                  <a:srgbClr val="FF9300"/>
                </a:solidFill>
              </a:rPr>
              <a:t>….bragging rights go to the team with the most interesting/unique unk-unk!</a:t>
            </a:r>
            <a:endParaRPr lang="en-US" dirty="0">
              <a:solidFill>
                <a:srgbClr val="FF9300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9392" y="6176964"/>
            <a:ext cx="7524008" cy="544512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41515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438" y="0"/>
            <a:ext cx="10515600" cy="1325563"/>
          </a:xfrm>
        </p:spPr>
        <p:txBody>
          <a:bodyPr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alt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International Construction Project Risk Factors</a:t>
            </a:r>
            <a:endParaRPr lang="en-US" sz="2800" dirty="0">
              <a:effectLst>
                <a:outerShdw sx="1000" sy="1000" algn="tl">
                  <a:srgbClr val="3F7A19"/>
                </a:outerShdw>
              </a:effectLst>
              <a:latin typeface="Candara" charset="0"/>
              <a:ea typeface="Candara" charset="0"/>
              <a:cs typeface="Candara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058" y="1325563"/>
            <a:ext cx="9179223" cy="4896827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6265" y="6222390"/>
            <a:ext cx="7607135" cy="499085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87287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6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80985" y="1444134"/>
            <a:ext cx="7583488" cy="817214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l"/>
            <a:r>
              <a:rPr lang="en-US" altLang="x-none" sz="3200" dirty="0" smtClean="0">
                <a:solidFill>
                  <a:srgbClr val="C00000"/>
                </a:solidFill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Project Risk Planning</a:t>
            </a:r>
            <a:endParaRPr lang="en-US" altLang="x-none" sz="3200" dirty="0">
              <a:solidFill>
                <a:srgbClr val="C00000"/>
              </a:solidFill>
              <a:effectLst>
                <a:outerShdw sx="1000" sy="1000" algn="tl">
                  <a:srgbClr val="3F7A19"/>
                </a:outerShdw>
              </a:effectLst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9219" name="Subtitle 5"/>
          <p:cNvSpPr>
            <a:spLocks noGrp="1"/>
          </p:cNvSpPr>
          <p:nvPr>
            <p:ph type="subTitle" idx="1"/>
          </p:nvPr>
        </p:nvSpPr>
        <p:spPr bwMode="auto">
          <a:xfrm>
            <a:off x="277019" y="0"/>
            <a:ext cx="7583488" cy="998034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26988"/>
            <a:endParaRPr lang="en-US" altLang="x-none" sz="5000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26988" algn="l">
              <a:spcBef>
                <a:spcPct val="0"/>
              </a:spcBef>
            </a:pPr>
            <a:r>
              <a:rPr lang="en-US" altLang="x-none" sz="3500" dirty="0">
                <a:solidFill>
                  <a:srgbClr val="FF9300"/>
                </a:solidFill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Chapter </a:t>
            </a:r>
            <a:r>
              <a:rPr lang="en-US" altLang="x-none" sz="3500" dirty="0" smtClean="0">
                <a:solidFill>
                  <a:srgbClr val="FF9300"/>
                </a:solidFill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11</a:t>
            </a:r>
            <a:endParaRPr lang="en-US" altLang="x-none" sz="3500" dirty="0">
              <a:solidFill>
                <a:srgbClr val="FF9300"/>
              </a:solidFill>
              <a:effectLst>
                <a:outerShdw sx="1000" sy="1000" algn="tl">
                  <a:srgbClr val="3F7A19"/>
                </a:outerShdw>
              </a:effectLst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9220" name="TextBox 1"/>
          <p:cNvSpPr txBox="1">
            <a:spLocks noChangeArrowheads="1"/>
          </p:cNvSpPr>
          <p:nvPr/>
        </p:nvSpPr>
        <p:spPr bwMode="auto">
          <a:xfrm>
            <a:off x="3884613" y="45275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18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562" y="2524706"/>
            <a:ext cx="10010977" cy="3762087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591294" y="6163294"/>
            <a:ext cx="6562106" cy="558181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7156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82" y="0"/>
            <a:ext cx="10515600" cy="13255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Top Risks for International Projects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972" y="997044"/>
            <a:ext cx="8495966" cy="5652627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6260" y="6356350"/>
            <a:ext cx="7797140" cy="293321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6648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8896" y="0"/>
            <a:ext cx="94488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Top Risks for Software Projects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078" y="1028699"/>
            <a:ext cx="7325634" cy="5534597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78896" y="6356350"/>
            <a:ext cx="7974504" cy="305707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50038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9999133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Identify Risks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13467" y="1600200"/>
            <a:ext cx="9999133" cy="48006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Candara"/>
                <a:cs typeface="Candara"/>
              </a:rPr>
              <a:t>Information gathering</a:t>
            </a:r>
          </a:p>
          <a:p>
            <a:r>
              <a:rPr lang="en-US" dirty="0">
                <a:latin typeface="Candara"/>
                <a:cs typeface="Candara"/>
              </a:rPr>
              <a:t>Reviews</a:t>
            </a:r>
          </a:p>
          <a:p>
            <a:r>
              <a:rPr lang="en-US" dirty="0">
                <a:latin typeface="Candara"/>
                <a:cs typeface="Candara"/>
              </a:rPr>
              <a:t>Understanding </a:t>
            </a:r>
            <a:r>
              <a:rPr lang="en-US" dirty="0" smtClean="0">
                <a:latin typeface="Candara"/>
                <a:cs typeface="Candara"/>
              </a:rPr>
              <a:t>Relationships</a:t>
            </a:r>
          </a:p>
          <a:p>
            <a:r>
              <a:rPr lang="en-US" dirty="0" smtClean="0">
                <a:latin typeface="Candara"/>
                <a:cs typeface="Candara"/>
              </a:rPr>
              <a:t>Risk register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86755" y="5151300"/>
            <a:ext cx="11725845" cy="769441"/>
          </a:xfrm>
          <a:prstGeom prst="rect">
            <a:avLst/>
          </a:prstGeom>
          <a:solidFill>
            <a:srgbClr val="FF9300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Gill Sans M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9pPr>
          </a:lstStyle>
          <a:p>
            <a:pPr lvl="1"/>
            <a:r>
              <a:rPr lang="en-US" sz="2200" b="1" dirty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Identify risks – </a:t>
            </a:r>
            <a:r>
              <a:rPr lang="en-US" sz="2200" dirty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“the process of determining which risks might </a:t>
            </a:r>
            <a:r>
              <a:rPr lang="en-US" sz="2200" dirty="0" smtClean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affect </a:t>
            </a:r>
            <a:r>
              <a:rPr lang="en-US" sz="2200" dirty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the project and documenting their characteristics.” </a:t>
            </a:r>
            <a:r>
              <a:rPr lang="en-US" sz="2200" b="1" dirty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~Practice Standard for Project Risk Management (PMI</a:t>
            </a:r>
            <a:r>
              <a:rPr lang="en-US" sz="2200" b="1" dirty="0" smtClean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)</a:t>
            </a:r>
            <a:endParaRPr lang="en-US" sz="2200" b="1" dirty="0">
              <a:solidFill>
                <a:srgbClr val="FFFFFF"/>
              </a:solidFill>
              <a:latin typeface="Candara"/>
              <a:ea typeface="ＭＳ Ｐゴシック" charset="0"/>
              <a:cs typeface="Candar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86755" y="6032666"/>
            <a:ext cx="7966645" cy="688810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303414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90" y="0"/>
            <a:ext cx="92456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Information Gathering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2585" y="1600200"/>
            <a:ext cx="10680016" cy="48006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Candara"/>
                <a:cs typeface="Candara"/>
              </a:rPr>
              <a:t>B</a:t>
            </a:r>
            <a:r>
              <a:rPr lang="en-US" dirty="0" smtClean="0">
                <a:latin typeface="Candara"/>
                <a:cs typeface="Candara"/>
              </a:rPr>
              <a:t>rainstorming </a:t>
            </a:r>
            <a:r>
              <a:rPr lang="en-US" dirty="0">
                <a:latin typeface="Candara"/>
                <a:cs typeface="Candara"/>
              </a:rPr>
              <a:t>activity considering “what could go wrong</a:t>
            </a:r>
            <a:r>
              <a:rPr lang="en-US" dirty="0" smtClean="0">
                <a:latin typeface="Candara"/>
                <a:cs typeface="Candara"/>
              </a:rPr>
              <a:t>”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andara"/>
                <a:cs typeface="Candara"/>
              </a:rPr>
              <a:t>Variations &amp; </a:t>
            </a:r>
            <a:r>
              <a:rPr lang="en-US" dirty="0">
                <a:latin typeface="Candara"/>
                <a:cs typeface="Candara"/>
              </a:rPr>
              <a:t>extensions of possible risks can help to identify additional risks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andara"/>
                <a:cs typeface="Candara"/>
              </a:rPr>
              <a:t>Interview </a:t>
            </a:r>
            <a:r>
              <a:rPr lang="en-US" dirty="0" smtClean="0">
                <a:latin typeface="Candara"/>
                <a:cs typeface="Candara"/>
              </a:rPr>
              <a:t>stakeholders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andara"/>
                <a:cs typeface="Candara"/>
              </a:rPr>
              <a:t>S</a:t>
            </a:r>
            <a:r>
              <a:rPr lang="en-US" b="1" dirty="0" smtClean="0">
                <a:latin typeface="Candara"/>
                <a:cs typeface="Candara"/>
              </a:rPr>
              <a:t>WOT</a:t>
            </a:r>
            <a:r>
              <a:rPr lang="en-US" dirty="0" smtClean="0">
                <a:latin typeface="Candara"/>
                <a:cs typeface="Candara"/>
              </a:rPr>
              <a:t> analysis, Delphi technique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12519" y="5925788"/>
            <a:ext cx="7440881" cy="795688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325930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46980" y="0"/>
            <a:ext cx="93472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Information Gathering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0" y="2667001"/>
            <a:ext cx="9347200" cy="30019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  <a:buNone/>
            </a:pPr>
            <a:endParaRPr lang="en-US" sz="3000" dirty="0">
              <a:latin typeface="Arial" charset="0"/>
              <a:cs typeface="Arial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983577" y="1600200"/>
            <a:ext cx="10802023" cy="954107"/>
          </a:xfrm>
          <a:prstGeom prst="rect">
            <a:avLst/>
          </a:prstGeom>
          <a:solidFill>
            <a:srgbClr val="FF9300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Gill Sans M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9pPr>
          </a:lstStyle>
          <a:p>
            <a:r>
              <a:rPr lang="en-US" sz="2800" b="1" dirty="0">
                <a:solidFill>
                  <a:srgbClr val="FFFFFF"/>
                </a:solidFill>
                <a:latin typeface="Candara"/>
                <a:cs typeface="Candara"/>
              </a:rPr>
              <a:t>SWOT analysis – </a:t>
            </a:r>
            <a:r>
              <a:rPr lang="en-US" sz="2800" dirty="0" smtClean="0">
                <a:solidFill>
                  <a:srgbClr val="FFFFFF"/>
                </a:solidFill>
                <a:latin typeface="Candara"/>
                <a:cs typeface="Candara"/>
              </a:rPr>
              <a:t>detailed analysis </a:t>
            </a:r>
            <a:r>
              <a:rPr lang="en-US" sz="2800" dirty="0">
                <a:solidFill>
                  <a:srgbClr val="FFFFFF"/>
                </a:solidFill>
                <a:latin typeface="Candara"/>
                <a:cs typeface="Candara"/>
              </a:rPr>
              <a:t>of </a:t>
            </a:r>
            <a:r>
              <a:rPr lang="en-US" sz="2800" dirty="0" smtClean="0">
                <a:solidFill>
                  <a:srgbClr val="FFFFFF"/>
                </a:solidFill>
                <a:latin typeface="Candara"/>
                <a:cs typeface="Candara"/>
              </a:rPr>
              <a:t>project’s strengths</a:t>
            </a:r>
            <a:r>
              <a:rPr lang="en-US" sz="2800" dirty="0">
                <a:solidFill>
                  <a:srgbClr val="FFFFFF"/>
                </a:solidFill>
                <a:latin typeface="Candara"/>
                <a:cs typeface="Candara"/>
              </a:rPr>
              <a:t>, weaknesses</a:t>
            </a:r>
            <a:r>
              <a:rPr lang="en-US" sz="2800" dirty="0" smtClean="0">
                <a:solidFill>
                  <a:srgbClr val="FFFFFF"/>
                </a:solidFill>
                <a:latin typeface="Candara"/>
                <a:cs typeface="Candara"/>
              </a:rPr>
              <a:t>, opportunities</a:t>
            </a:r>
            <a:r>
              <a:rPr lang="en-US" sz="2800" dirty="0">
                <a:solidFill>
                  <a:srgbClr val="FFFFFF"/>
                </a:solidFill>
                <a:latin typeface="Candara"/>
                <a:cs typeface="Candara"/>
              </a:rPr>
              <a:t>, </a:t>
            </a:r>
            <a:r>
              <a:rPr lang="en-US" sz="2800" dirty="0" smtClean="0">
                <a:solidFill>
                  <a:srgbClr val="FFFFFF"/>
                </a:solidFill>
                <a:latin typeface="Candara"/>
                <a:cs typeface="Candara"/>
              </a:rPr>
              <a:t>&amp; threats</a:t>
            </a:r>
            <a:endParaRPr lang="en-US" sz="2800" b="1" dirty="0">
              <a:solidFill>
                <a:srgbClr val="FFFFFF"/>
              </a:solidFill>
              <a:latin typeface="Candara"/>
              <a:cs typeface="Candara"/>
            </a:endParaRP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983576" y="3296215"/>
            <a:ext cx="10802023" cy="1815882"/>
          </a:xfrm>
          <a:prstGeom prst="rect">
            <a:avLst/>
          </a:prstGeom>
          <a:solidFill>
            <a:srgbClr val="FF9300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Gill Sans M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9pPr>
          </a:lstStyle>
          <a:p>
            <a:pPr lvl="1"/>
            <a:r>
              <a:rPr lang="en-US" sz="2800" b="1" dirty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Delphi technique– </a:t>
            </a:r>
            <a:r>
              <a:rPr lang="en-US" sz="2800" dirty="0" smtClean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an info gathering technique whose goal is to reach consensus among a group of experts; involves soliciting anonymous expert opinions, summarizing them, &amp; sending them back to the experts for further comments and improvements</a:t>
            </a:r>
            <a:endParaRPr lang="en-US" sz="2800" b="1" dirty="0">
              <a:solidFill>
                <a:srgbClr val="FFFFFF"/>
              </a:solidFill>
              <a:latin typeface="Candara"/>
              <a:ea typeface="ＭＳ Ｐゴシック" charset="0"/>
              <a:cs typeface="Candar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83771" y="5854006"/>
            <a:ext cx="7369629" cy="867470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871538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496" y="0"/>
            <a:ext cx="96774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 smtClean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Structured Reviews</a:t>
            </a:r>
            <a:endParaRPr lang="en-US" sz="2800" dirty="0">
              <a:effectLst>
                <a:outerShdw sx="1000" sy="1000" algn="tl">
                  <a:srgbClr val="3F7A19"/>
                </a:outerShdw>
              </a:effectLst>
              <a:latin typeface="Candara" charset="0"/>
              <a:ea typeface="Candara" charset="0"/>
              <a:cs typeface="Candara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693" y="70520"/>
            <a:ext cx="7793624" cy="67874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7219" y="2204024"/>
            <a:ext cx="2502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9300"/>
                </a:solidFill>
                <a:latin typeface="Candara"/>
                <a:cs typeface="Candara"/>
              </a:rPr>
              <a:t>Reviewing documents developed for the project &amp; for other uses helps </a:t>
            </a:r>
            <a:r>
              <a:rPr lang="en-US" sz="2400" dirty="0" err="1" smtClean="0">
                <a:solidFill>
                  <a:srgbClr val="FF9300"/>
                </a:solidFill>
                <a:latin typeface="Candara"/>
                <a:cs typeface="Candara"/>
              </a:rPr>
              <a:t>i.d.</a:t>
            </a:r>
            <a:r>
              <a:rPr lang="en-US" sz="2400" dirty="0" smtClean="0">
                <a:solidFill>
                  <a:srgbClr val="FF9300"/>
                </a:solidFill>
                <a:latin typeface="Candara"/>
                <a:cs typeface="Candara"/>
              </a:rPr>
              <a:t> risks</a:t>
            </a:r>
            <a:endParaRPr lang="en-US" sz="2400" dirty="0">
              <a:solidFill>
                <a:srgbClr val="FF9300"/>
              </a:solidFill>
              <a:latin typeface="Candara"/>
              <a:cs typeface="Candar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99" y="5703207"/>
            <a:ext cx="3380197" cy="234455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665284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80496" y="0"/>
            <a:ext cx="93472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Understanding Relationships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5035" y="1600200"/>
            <a:ext cx="10667566" cy="48006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>
                <a:latin typeface="Candara"/>
                <a:cs typeface="Candara"/>
              </a:rPr>
              <a:t>Use a </a:t>
            </a:r>
            <a:r>
              <a:rPr lang="en-US" sz="2800" b="1" dirty="0" smtClean="0">
                <a:latin typeface="Candara"/>
                <a:cs typeface="Candara"/>
              </a:rPr>
              <a:t>flow chart </a:t>
            </a:r>
            <a:r>
              <a:rPr lang="en-US" sz="2800" dirty="0" smtClean="0">
                <a:latin typeface="Candara"/>
                <a:cs typeface="Candara"/>
              </a:rPr>
              <a:t>to learn </a:t>
            </a:r>
            <a:r>
              <a:rPr lang="en-US" sz="2800" dirty="0">
                <a:latin typeface="Candara"/>
                <a:cs typeface="Candara"/>
              </a:rPr>
              <a:t>the cause-and-effect relationships of risk events</a:t>
            </a:r>
          </a:p>
          <a:p>
            <a:r>
              <a:rPr lang="en-US" sz="2800" dirty="0" smtClean="0">
                <a:latin typeface="Candara"/>
                <a:cs typeface="Candara"/>
              </a:rPr>
              <a:t>Consider </a:t>
            </a:r>
            <a:r>
              <a:rPr lang="en-US" sz="2800" dirty="0">
                <a:latin typeface="Candara"/>
                <a:cs typeface="Candara"/>
              </a:rPr>
              <a:t>why a certain risk event may happen through </a:t>
            </a:r>
            <a:r>
              <a:rPr lang="en-US" sz="2800" b="1" dirty="0">
                <a:latin typeface="Candara"/>
                <a:cs typeface="Candara"/>
              </a:rPr>
              <a:t>root cause </a:t>
            </a:r>
            <a:r>
              <a:rPr lang="en-US" sz="2800" b="1" dirty="0" smtClean="0">
                <a:latin typeface="Candara"/>
                <a:cs typeface="Candara"/>
              </a:rPr>
              <a:t>analysis</a:t>
            </a:r>
            <a:endParaRPr lang="en-US" sz="2800" b="1" dirty="0">
              <a:latin typeface="Candara"/>
              <a:cs typeface="Candara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09600" y="4876801"/>
            <a:ext cx="11074400" cy="830997"/>
          </a:xfrm>
          <a:prstGeom prst="rect">
            <a:avLst/>
          </a:prstGeom>
          <a:solidFill>
            <a:srgbClr val="FF9300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Gill Sans M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  <a:latin typeface="Candara"/>
                <a:cs typeface="Candara"/>
              </a:rPr>
              <a:t>Root cause analysis – </a:t>
            </a:r>
            <a:r>
              <a:rPr lang="en-US" sz="2400" dirty="0" smtClean="0">
                <a:solidFill>
                  <a:schemeClr val="bg1"/>
                </a:solidFill>
                <a:latin typeface="Candara"/>
                <a:cs typeface="Candara"/>
              </a:rPr>
              <a:t>an </a:t>
            </a:r>
            <a:r>
              <a:rPr lang="en-US" sz="2400" dirty="0">
                <a:solidFill>
                  <a:schemeClr val="bg1"/>
                </a:solidFill>
                <a:latin typeface="Candara"/>
                <a:cs typeface="Candara"/>
              </a:rPr>
              <a:t>analytical technique </a:t>
            </a:r>
            <a:r>
              <a:rPr lang="en-US" sz="2400" dirty="0" smtClean="0">
                <a:solidFill>
                  <a:schemeClr val="bg1"/>
                </a:solidFill>
                <a:latin typeface="Candara"/>
                <a:cs typeface="Candara"/>
              </a:rPr>
              <a:t>to ascertain the fundamental or causal reason(s) that affect one or more variances, defects, or risks.</a:t>
            </a:r>
            <a:endParaRPr lang="en-US" sz="2400" b="1" dirty="0">
              <a:solidFill>
                <a:schemeClr val="bg1"/>
              </a:solidFill>
              <a:latin typeface="Candara"/>
              <a:cs typeface="Candar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92530" y="6008914"/>
            <a:ext cx="7060870" cy="712561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469295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3200" y="0"/>
            <a:ext cx="97790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Understanding Relationships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7683" y="1600200"/>
            <a:ext cx="10704917" cy="48006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>
                <a:latin typeface="Candara"/>
                <a:cs typeface="Candara"/>
              </a:rPr>
              <a:t>Understand </a:t>
            </a:r>
            <a:r>
              <a:rPr lang="en-US" sz="2800" b="1" dirty="0">
                <a:latin typeface="Candara"/>
                <a:cs typeface="Candara"/>
              </a:rPr>
              <a:t>trigger conditions</a:t>
            </a:r>
          </a:p>
          <a:p>
            <a:r>
              <a:rPr lang="en-US" sz="2800" dirty="0">
                <a:latin typeface="Candara"/>
                <a:cs typeface="Candara"/>
              </a:rPr>
              <a:t>A trigger may be specific to an individual risk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547815" y="4544674"/>
            <a:ext cx="10932985" cy="1384995"/>
          </a:xfrm>
          <a:prstGeom prst="rect">
            <a:avLst/>
          </a:prstGeom>
          <a:solidFill>
            <a:srgbClr val="FF9300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Gill Sans M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9pPr>
          </a:lstStyle>
          <a:p>
            <a:pPr lvl="1"/>
            <a:r>
              <a:rPr lang="en-US" sz="2800" b="1" dirty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Trigger condition – </a:t>
            </a:r>
            <a:r>
              <a:rPr lang="en-US" sz="2800" dirty="0" smtClean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“a circumstance under which a risk strategy or risk action will be invoked.” </a:t>
            </a:r>
          </a:p>
          <a:p>
            <a:pPr lvl="1"/>
            <a:r>
              <a:rPr lang="en-US" sz="2800" b="1" dirty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	</a:t>
            </a:r>
            <a:r>
              <a:rPr lang="en-US" sz="2800" b="1" dirty="0" smtClean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~</a:t>
            </a:r>
            <a:r>
              <a:rPr lang="en-US" sz="2800" b="1" dirty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Practice Standard for Project Risk Management (PMI)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78774" y="6163294"/>
            <a:ext cx="7274626" cy="558181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06460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32670" y="0"/>
            <a:ext cx="9999133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Risk Register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6579" y="1338497"/>
            <a:ext cx="9448800" cy="45259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dirty="0">
                <a:latin typeface="Arial" charset="0"/>
                <a:cs typeface="Arial" charset="0"/>
              </a:rPr>
              <a:t>Primary output of risk </a:t>
            </a:r>
            <a:r>
              <a:rPr lang="en-US" dirty="0" smtClean="0">
                <a:latin typeface="Arial" charset="0"/>
                <a:cs typeface="Arial" charset="0"/>
              </a:rPr>
              <a:t>identification</a:t>
            </a:r>
            <a:r>
              <a:rPr lang="is-IS" dirty="0" smtClean="0">
                <a:latin typeface="Arial" charset="0"/>
                <a:cs typeface="Arial" charset="0"/>
              </a:rPr>
              <a:t>…see Exhibit 11.9 in text</a:t>
            </a:r>
            <a:endParaRPr lang="en-US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b="1" dirty="0">
              <a:latin typeface="Arial" charset="0"/>
              <a:cs typeface="Arial" charset="0"/>
            </a:endParaRPr>
          </a:p>
          <a:p>
            <a:endParaRPr lang="en-US" dirty="0">
              <a:latin typeface="Arial" charset="0"/>
              <a:cs typeface="Arial" charset="0"/>
            </a:endParaRP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The risk register is a living document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876301" y="2057401"/>
            <a:ext cx="10807699" cy="1938992"/>
          </a:xfrm>
          <a:prstGeom prst="rect">
            <a:avLst/>
          </a:prstGeom>
          <a:solidFill>
            <a:srgbClr val="FF9300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Gill Sans M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  <a:latin typeface="Candara"/>
                <a:cs typeface="Candara"/>
              </a:rPr>
              <a:t>Risk register – </a:t>
            </a:r>
            <a:r>
              <a:rPr lang="en-US" sz="2400" dirty="0" smtClean="0">
                <a:solidFill>
                  <a:schemeClr val="bg1"/>
                </a:solidFill>
                <a:latin typeface="Candara"/>
                <a:cs typeface="Candara"/>
              </a:rPr>
              <a:t>“the document containing </a:t>
            </a:r>
            <a:r>
              <a:rPr lang="en-US" sz="2400" dirty="0">
                <a:solidFill>
                  <a:schemeClr val="bg1"/>
                </a:solidFill>
                <a:latin typeface="Candara"/>
                <a:cs typeface="Candara"/>
              </a:rPr>
              <a:t>the results of </a:t>
            </a:r>
            <a:r>
              <a:rPr lang="en-US" sz="2400" dirty="0" smtClean="0">
                <a:solidFill>
                  <a:schemeClr val="bg1"/>
                </a:solidFill>
                <a:latin typeface="Candara"/>
                <a:cs typeface="Candara"/>
              </a:rPr>
              <a:t>the qualitative risk analysis, quantitative risk analysis,  </a:t>
            </a:r>
            <a:r>
              <a:rPr lang="en-US" sz="2400" dirty="0">
                <a:solidFill>
                  <a:schemeClr val="bg1"/>
                </a:solidFill>
                <a:latin typeface="Candara"/>
                <a:cs typeface="Candara"/>
              </a:rPr>
              <a:t>and risk response </a:t>
            </a:r>
            <a:r>
              <a:rPr lang="en-US" sz="2400" dirty="0" smtClean="0">
                <a:solidFill>
                  <a:schemeClr val="bg1"/>
                </a:solidFill>
                <a:latin typeface="Candara"/>
                <a:cs typeface="Candara"/>
              </a:rPr>
              <a:t>planning.  It identifies all identified risks, including description, category, cause, probability of occurring, impact(s) on objectives, proposed responses, owners, and current status.” </a:t>
            </a:r>
            <a:r>
              <a:rPr lang="en-US" sz="2400" b="1" dirty="0" smtClean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~</a:t>
            </a:r>
            <a:r>
              <a:rPr lang="en-US" sz="2400" b="1" dirty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Practice Standard for Project Risk Management (PMI)</a:t>
            </a:r>
          </a:p>
        </p:txBody>
      </p:sp>
      <p:grpSp>
        <p:nvGrpSpPr>
          <p:cNvPr id="35845" name="Group 1"/>
          <p:cNvGrpSpPr>
            <a:grpSpLocks/>
          </p:cNvGrpSpPr>
          <p:nvPr/>
        </p:nvGrpSpPr>
        <p:grpSpPr bwMode="auto">
          <a:xfrm>
            <a:off x="571500" y="4310506"/>
            <a:ext cx="11010900" cy="2286000"/>
            <a:chOff x="457200" y="4191000"/>
            <a:chExt cx="8258783" cy="2286000"/>
          </a:xfrm>
        </p:grpSpPr>
        <p:sp>
          <p:nvSpPr>
            <p:cNvPr id="6" name="Rounded Rectangle 5"/>
            <p:cNvSpPr/>
            <p:nvPr/>
          </p:nvSpPr>
          <p:spPr>
            <a:xfrm>
              <a:off x="457200" y="4891088"/>
              <a:ext cx="2421116" cy="1066800"/>
            </a:xfrm>
            <a:prstGeom prst="roundRect">
              <a:avLst/>
            </a:prstGeom>
            <a:solidFill>
              <a:srgbClr val="331FA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i="1" dirty="0">
                  <a:solidFill>
                    <a:schemeClr val="bg1"/>
                  </a:solidFill>
                  <a:latin typeface="Candara"/>
                  <a:cs typeface="Candara"/>
                </a:rPr>
                <a:t>Risk categories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286135" y="4191000"/>
              <a:ext cx="2421116" cy="1066800"/>
            </a:xfrm>
            <a:prstGeom prst="roundRect">
              <a:avLst/>
            </a:prstGeom>
            <a:solidFill>
              <a:srgbClr val="331FA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i="1" dirty="0">
                  <a:solidFill>
                    <a:schemeClr val="bg1"/>
                  </a:solidFill>
                  <a:latin typeface="Candara"/>
                  <a:cs typeface="Candara"/>
                </a:rPr>
                <a:t>Identified risks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343686" y="4800600"/>
              <a:ext cx="2419528" cy="1066800"/>
            </a:xfrm>
            <a:prstGeom prst="roundRect">
              <a:avLst/>
            </a:prstGeom>
            <a:solidFill>
              <a:srgbClr val="331FA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i="1" dirty="0">
                  <a:solidFill>
                    <a:schemeClr val="bg1"/>
                  </a:solidFill>
                  <a:latin typeface="Candara"/>
                  <a:cs typeface="Candara"/>
                </a:rPr>
                <a:t>Potential causes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294868" y="5410200"/>
              <a:ext cx="2421115" cy="1066800"/>
            </a:xfrm>
            <a:prstGeom prst="roundRect">
              <a:avLst/>
            </a:prstGeom>
            <a:solidFill>
              <a:srgbClr val="331FA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i="1" dirty="0">
                  <a:solidFill>
                    <a:schemeClr val="bg1"/>
                  </a:solidFill>
                  <a:latin typeface="Candara"/>
                  <a:cs typeface="Candara"/>
                </a:rPr>
                <a:t>Potential responses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68779" y="6178574"/>
            <a:ext cx="7084621" cy="542902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953911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35" y="-108056"/>
            <a:ext cx="10515600" cy="1325563"/>
          </a:xfrm>
        </p:spPr>
        <p:txBody>
          <a:bodyPr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Breakout Session!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762" y="1825625"/>
            <a:ext cx="11329814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2700" dirty="0" smtClean="0">
                <a:latin typeface="Candara"/>
                <a:cs typeface="Candara"/>
              </a:rPr>
              <a:t>Begin compiling a risk register, similar to the example shown in Exhibit 11.9.  </a:t>
            </a:r>
          </a:p>
          <a:p>
            <a:pPr marL="0" indent="0" algn="ctr">
              <a:buNone/>
            </a:pPr>
            <a:r>
              <a:rPr lang="en-US" sz="2700" dirty="0" smtClean="0">
                <a:latin typeface="Candara"/>
                <a:cs typeface="Candara"/>
              </a:rPr>
              <a:t>Remember that the risk register is a living document and will be added         to/amended as the project proceeds.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3766" y="5830784"/>
            <a:ext cx="7559634" cy="890691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58136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735981" y="330394"/>
            <a:ext cx="7715250" cy="639762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</a:pPr>
            <a:r>
              <a:rPr lang="en-US" altLang="x-none" sz="2800" dirty="0" smtClean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Chapter 11 </a:t>
            </a:r>
            <a:r>
              <a:rPr lang="en-US" altLang="x-none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Core Objectives: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58777" y="1824771"/>
            <a:ext cx="10439689" cy="4363928"/>
          </a:xfrm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40000"/>
              </a:lnSpc>
              <a:defRPr/>
            </a:pPr>
            <a:r>
              <a:rPr lang="en-US" altLang="x-none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ndara" charset="0"/>
                <a:ea typeface="Candara" charset="0"/>
                <a:cs typeface="Candara" charset="0"/>
              </a:rPr>
              <a:t>Describe how to plan for risk management, identify risks, analyze risks, &amp; create risk response plans for identified risks</a:t>
            </a:r>
          </a:p>
          <a:p>
            <a:pPr>
              <a:lnSpc>
                <a:spcPct val="140000"/>
              </a:lnSpc>
              <a:defRPr/>
            </a:pPr>
            <a:r>
              <a:rPr lang="en-US" altLang="x-none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ndara" charset="0"/>
                <a:ea typeface="Candara" charset="0"/>
                <a:cs typeface="Candara" charset="0"/>
              </a:rPr>
              <a:t>Identify and classify risks for a project &amp; populate a risk register</a:t>
            </a:r>
          </a:p>
          <a:p>
            <a:pPr>
              <a:lnSpc>
                <a:spcPct val="140000"/>
              </a:lnSpc>
              <a:defRPr/>
            </a:pPr>
            <a:r>
              <a:rPr lang="en-US" altLang="x-none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ndara" charset="0"/>
                <a:ea typeface="Candara" charset="0"/>
                <a:cs typeface="Candara" charset="0"/>
              </a:rPr>
              <a:t>Describe various risk assessment techniques &amp; when they are appropriate</a:t>
            </a:r>
          </a:p>
          <a:p>
            <a:pPr>
              <a:lnSpc>
                <a:spcPct val="140000"/>
              </a:lnSpc>
              <a:defRPr/>
            </a:pPr>
            <a:r>
              <a:rPr lang="en-US" altLang="x-none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ndara" charset="0"/>
                <a:ea typeface="Candara" charset="0"/>
                <a:cs typeface="Candara" charset="0"/>
              </a:rPr>
              <a:t>Prioritize project risks, using appropriate assessment techniques</a:t>
            </a:r>
          </a:p>
          <a:p>
            <a:pPr>
              <a:lnSpc>
                <a:spcPct val="140000"/>
              </a:lnSpc>
              <a:defRPr/>
            </a:pPr>
            <a:r>
              <a:rPr lang="en-US" altLang="x-none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ndara" charset="0"/>
                <a:ea typeface="Candara" charset="0"/>
                <a:cs typeface="Candara" charset="0"/>
              </a:rPr>
              <a:t>Compare &amp; contrast strategies for dealing with risks</a:t>
            </a:r>
          </a:p>
          <a:p>
            <a:pPr>
              <a:lnSpc>
                <a:spcPct val="140000"/>
              </a:lnSpc>
              <a:defRPr/>
            </a:pPr>
            <a:endParaRPr lang="en-US" altLang="x-none" sz="2200" dirty="0">
              <a:effectLst>
                <a:outerShdw blurRad="38100" dist="38100" dir="2700000" algn="tl">
                  <a:srgbClr val="FFFFFF"/>
                </a:outerShdw>
              </a:effectLst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44436" y="6068292"/>
            <a:ext cx="5908964" cy="653184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611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2075" y="0"/>
            <a:ext cx="9999133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Risk Analysis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2075" y="1600200"/>
            <a:ext cx="11530526" cy="48006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dirty="0" smtClean="0">
                <a:latin typeface="Candara"/>
                <a:cs typeface="Candara"/>
              </a:rPr>
              <a:t>Understanding enough about each risk to determine how fully &amp; formally it will be handled</a:t>
            </a:r>
          </a:p>
          <a:p>
            <a:pPr lvl="1"/>
            <a:r>
              <a:rPr lang="en-US" dirty="0" smtClean="0">
                <a:latin typeface="Candara"/>
                <a:cs typeface="Candara"/>
              </a:rPr>
              <a:t>Perform </a:t>
            </a:r>
            <a:r>
              <a:rPr lang="en-US" dirty="0">
                <a:latin typeface="Candara"/>
                <a:cs typeface="Candara"/>
              </a:rPr>
              <a:t>Qualitative Risk Analysis</a:t>
            </a:r>
          </a:p>
          <a:p>
            <a:pPr lvl="1"/>
            <a:r>
              <a:rPr lang="en-US" dirty="0">
                <a:latin typeface="Candara"/>
                <a:cs typeface="Candara"/>
              </a:rPr>
              <a:t>Perform Quantitative Risk Analysis</a:t>
            </a:r>
          </a:p>
          <a:p>
            <a:pPr lvl="1"/>
            <a:r>
              <a:rPr lang="en-US" dirty="0">
                <a:latin typeface="Candara"/>
                <a:cs typeface="Candara"/>
              </a:rPr>
              <a:t>Risk Register Updates</a:t>
            </a:r>
          </a:p>
          <a:p>
            <a:pPr>
              <a:buFontTx/>
              <a:buNone/>
            </a:pPr>
            <a:endParaRPr lang="en-US" dirty="0">
              <a:latin typeface="Candara"/>
              <a:cs typeface="Candar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07522" y="5902036"/>
            <a:ext cx="7345878" cy="819439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987819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65087" y="-112069"/>
            <a:ext cx="10515600" cy="13255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 smtClean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Perform qualitative </a:t>
            </a: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Risk Analysis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5200" y="1676401"/>
            <a:ext cx="9347200" cy="45259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charset="0"/>
                <a:cs typeface="Arial" charset="0"/>
              </a:rPr>
              <a:t>How likely is this risk to happen?</a:t>
            </a:r>
          </a:p>
          <a:p>
            <a:r>
              <a:rPr lang="en-US" dirty="0">
                <a:latin typeface="Arial" charset="0"/>
                <a:cs typeface="Arial" charset="0"/>
              </a:rPr>
              <a:t>How big will the impact be?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Qualitative risk analysis performed on </a:t>
            </a:r>
            <a:r>
              <a:rPr lang="en-US" b="1" dirty="0" smtClean="0">
                <a:latin typeface="Arial" charset="0"/>
                <a:cs typeface="Arial" charset="0"/>
              </a:rPr>
              <a:t>all </a:t>
            </a:r>
            <a:r>
              <a:rPr lang="en-US" dirty="0" smtClean="0">
                <a:latin typeface="Arial" charset="0"/>
                <a:cs typeface="Arial" charset="0"/>
              </a:rPr>
              <a:t>projects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08000" y="4198981"/>
            <a:ext cx="11074400" cy="1815882"/>
          </a:xfrm>
          <a:prstGeom prst="rect">
            <a:avLst/>
          </a:prstGeom>
          <a:solidFill>
            <a:srgbClr val="FF9300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Gill Sans M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9pPr>
          </a:lstStyle>
          <a:p>
            <a:r>
              <a:rPr lang="en-US" sz="2800" b="1" dirty="0">
                <a:solidFill>
                  <a:srgbClr val="FFFFFF"/>
                </a:solidFill>
                <a:latin typeface="Candara"/>
                <a:cs typeface="Candara"/>
              </a:rPr>
              <a:t>Perform qualitative risk analysis – </a:t>
            </a:r>
            <a:r>
              <a:rPr lang="en-US" sz="2800" dirty="0">
                <a:solidFill>
                  <a:srgbClr val="FFFFFF"/>
                </a:solidFill>
                <a:latin typeface="Candara"/>
                <a:cs typeface="Candara"/>
              </a:rPr>
              <a:t>“the process of prioritizing </a:t>
            </a:r>
            <a:r>
              <a:rPr lang="en-US" sz="2800" dirty="0" smtClean="0">
                <a:solidFill>
                  <a:srgbClr val="FFFFFF"/>
                </a:solidFill>
                <a:latin typeface="Candara"/>
                <a:cs typeface="Candara"/>
              </a:rPr>
              <a:t>risks </a:t>
            </a:r>
            <a:r>
              <a:rPr lang="en-US" sz="2800" dirty="0">
                <a:solidFill>
                  <a:srgbClr val="FFFFFF"/>
                </a:solidFill>
                <a:latin typeface="Candara"/>
                <a:cs typeface="Candara"/>
              </a:rPr>
              <a:t>for further analysis or action by assessing and combining </a:t>
            </a:r>
            <a:r>
              <a:rPr lang="en-US" sz="2800" dirty="0" smtClean="0">
                <a:solidFill>
                  <a:srgbClr val="FFFFFF"/>
                </a:solidFill>
                <a:latin typeface="Candara"/>
                <a:cs typeface="Candara"/>
              </a:rPr>
              <a:t>their </a:t>
            </a:r>
            <a:r>
              <a:rPr lang="en-US" sz="2800" dirty="0">
                <a:solidFill>
                  <a:srgbClr val="FFFFFF"/>
                </a:solidFill>
                <a:latin typeface="Candara"/>
                <a:cs typeface="Candara"/>
              </a:rPr>
              <a:t>probability </a:t>
            </a:r>
            <a:r>
              <a:rPr lang="en-US" sz="2800" dirty="0" smtClean="0">
                <a:solidFill>
                  <a:srgbClr val="FFFFFF"/>
                </a:solidFill>
                <a:latin typeface="Candara"/>
                <a:cs typeface="Candara"/>
              </a:rPr>
              <a:t>of occurrence and </a:t>
            </a:r>
            <a:r>
              <a:rPr lang="en-US" sz="2800" dirty="0">
                <a:solidFill>
                  <a:srgbClr val="FFFFFF"/>
                </a:solidFill>
                <a:latin typeface="Candara"/>
                <a:cs typeface="Candara"/>
              </a:rPr>
              <a:t>impact.” </a:t>
            </a:r>
            <a:endParaRPr lang="en-US" sz="2800" dirty="0" smtClean="0">
              <a:solidFill>
                <a:srgbClr val="FFFFFF"/>
              </a:solidFill>
              <a:latin typeface="Candara"/>
              <a:cs typeface="Candara"/>
            </a:endParaRPr>
          </a:p>
          <a:p>
            <a:r>
              <a:rPr lang="en-US" sz="2800" b="1" dirty="0">
                <a:solidFill>
                  <a:srgbClr val="FFFFFF"/>
                </a:solidFill>
                <a:latin typeface="Candara"/>
                <a:cs typeface="Candara"/>
              </a:rPr>
              <a:t>	</a:t>
            </a:r>
            <a:r>
              <a:rPr lang="en-US" sz="2800" b="1" dirty="0" smtClean="0">
                <a:solidFill>
                  <a:srgbClr val="FFFFFF"/>
                </a:solidFill>
                <a:latin typeface="Candara"/>
                <a:cs typeface="Candara"/>
              </a:rPr>
              <a:t>~</a:t>
            </a:r>
            <a:r>
              <a:rPr lang="en-US" sz="2800" b="1" dirty="0">
                <a:solidFill>
                  <a:srgbClr val="FFFFFF"/>
                </a:solidFill>
                <a:latin typeface="Candara"/>
                <a:cs typeface="Candara"/>
              </a:rPr>
              <a:t>Practice Standard for Project Risk Management (PMI</a:t>
            </a:r>
            <a:r>
              <a:rPr lang="en-US" sz="2800" b="1" dirty="0" smtClean="0">
                <a:solidFill>
                  <a:srgbClr val="FFFFFF"/>
                </a:solidFill>
                <a:latin typeface="Candara"/>
                <a:cs typeface="Candara"/>
              </a:rPr>
              <a:t>)</a:t>
            </a:r>
            <a:endParaRPr lang="en-US" sz="2800" b="1" dirty="0">
              <a:solidFill>
                <a:srgbClr val="FFFFFF"/>
              </a:solidFill>
              <a:latin typeface="Candara"/>
              <a:cs typeface="Candar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95647" y="6115792"/>
            <a:ext cx="7357753" cy="605683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029928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6155" y="0"/>
            <a:ext cx="93472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Qualitative Risk Assessment</a:t>
            </a:r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0" y="-184666"/>
            <a:ext cx="1846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209" y="2522014"/>
            <a:ext cx="10463287" cy="43359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5762" y="1558498"/>
            <a:ext cx="11566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9300"/>
                </a:solidFill>
                <a:latin typeface="Candara"/>
                <a:cs typeface="Candara"/>
              </a:rPr>
              <a:t>Differentiate between major &amp; minor risks using probability, impact, &amp; PM judgment</a:t>
            </a:r>
            <a:r>
              <a:rPr lang="is-IS" sz="2400" dirty="0" smtClean="0">
                <a:solidFill>
                  <a:srgbClr val="FF9300"/>
                </a:solidFill>
                <a:latin typeface="Candara"/>
                <a:cs typeface="Candara"/>
              </a:rPr>
              <a:t>…each major risk needs a contingency plan and single “owner”</a:t>
            </a:r>
            <a:endParaRPr lang="en-US" sz="2400" dirty="0" smtClean="0">
              <a:solidFill>
                <a:srgbClr val="FF9300"/>
              </a:solidFill>
              <a:latin typeface="Candara"/>
              <a:cs typeface="Candar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4209" y="6356350"/>
            <a:ext cx="8669796" cy="501650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736025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033" y="0"/>
            <a:ext cx="10515600" cy="13255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Qualitative Risk Analysis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426" y="1524000"/>
            <a:ext cx="11033108" cy="48006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Cause </a:t>
            </a:r>
            <a:r>
              <a:rPr lang="en-US" sz="2800" dirty="0">
                <a:latin typeface="Arial" charset="0"/>
                <a:cs typeface="Arial" charset="0"/>
              </a:rPr>
              <a:t>and effect </a:t>
            </a:r>
            <a:r>
              <a:rPr lang="en-US" sz="2800" dirty="0" smtClean="0">
                <a:latin typeface="Arial" charset="0"/>
                <a:cs typeface="Arial" charset="0"/>
              </a:rPr>
              <a:t>relationships</a:t>
            </a:r>
          </a:p>
          <a:p>
            <a:pPr lvl="1"/>
            <a:r>
              <a:rPr lang="en-US" sz="2800" dirty="0" smtClean="0">
                <a:latin typeface="Arial" charset="0"/>
                <a:cs typeface="Arial" charset="0"/>
              </a:rPr>
              <a:t>One way to assess magnitude of effect is to understand cause</a:t>
            </a:r>
            <a:endParaRPr lang="en-US" sz="2800" dirty="0">
              <a:latin typeface="Arial" charset="0"/>
              <a:cs typeface="Arial" charset="0"/>
            </a:endParaRPr>
          </a:p>
          <a:p>
            <a:pPr lvl="1"/>
            <a:r>
              <a:rPr lang="en-US" sz="2800" dirty="0">
                <a:latin typeface="Arial" charset="0"/>
                <a:cs typeface="Arial" charset="0"/>
              </a:rPr>
              <a:t>Part of root cause analysis</a:t>
            </a:r>
          </a:p>
          <a:p>
            <a:pPr lvl="1"/>
            <a:r>
              <a:rPr lang="en-US" sz="2800" dirty="0">
                <a:latin typeface="Arial" charset="0"/>
                <a:cs typeface="Arial" charset="0"/>
              </a:rPr>
              <a:t>Change the effect by changing the underlying cause</a:t>
            </a:r>
          </a:p>
          <a:p>
            <a:pPr lvl="1"/>
            <a:r>
              <a:rPr lang="en-US" sz="2800" dirty="0">
                <a:latin typeface="Arial" charset="0"/>
                <a:cs typeface="Arial" charset="0"/>
              </a:rPr>
              <a:t>Use a cause and effect diagram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00644" y="6198920"/>
            <a:ext cx="7452756" cy="522556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610603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ular Callout 7"/>
          <p:cNvSpPr/>
          <p:nvPr/>
        </p:nvSpPr>
        <p:spPr>
          <a:xfrm>
            <a:off x="9544408" y="4854323"/>
            <a:ext cx="2438400" cy="1143000"/>
          </a:xfrm>
          <a:prstGeom prst="wedgeRoundRectCallout">
            <a:avLst>
              <a:gd name="adj1" fmla="val -208944"/>
              <a:gd name="adj2" fmla="val -26809"/>
              <a:gd name="adj3" fmla="val 16667"/>
            </a:avLst>
          </a:prstGeom>
          <a:solidFill>
            <a:srgbClr val="FF93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dirty="0">
                <a:latin typeface="Candara"/>
                <a:cs typeface="Candara"/>
              </a:rPr>
              <a:t>Why could methods be a cause?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9094665" y="3563188"/>
            <a:ext cx="2438400" cy="1143000"/>
          </a:xfrm>
          <a:prstGeom prst="wedgeRoundRectCallout">
            <a:avLst>
              <a:gd name="adj1" fmla="val -184476"/>
              <a:gd name="adj2" fmla="val 67659"/>
              <a:gd name="adj3" fmla="val 16667"/>
            </a:avLst>
          </a:prstGeom>
          <a:solidFill>
            <a:srgbClr val="FF93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dirty="0">
                <a:latin typeface="Candara"/>
                <a:cs typeface="Candara"/>
              </a:rPr>
              <a:t>Why could machines be a cause?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61877"/>
            <a:ext cx="10515600" cy="13255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Cause and Effect Diagram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1144" y="1338015"/>
            <a:ext cx="9999133" cy="48006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Candara"/>
                <a:cs typeface="Candara"/>
              </a:rPr>
              <a:t>List the risk as the effect in a box at </a:t>
            </a:r>
            <a:r>
              <a:rPr lang="en-US" dirty="0" smtClean="0">
                <a:latin typeface="Candara"/>
                <a:cs typeface="Candara"/>
              </a:rPr>
              <a:t>head </a:t>
            </a:r>
            <a:r>
              <a:rPr lang="en-US" dirty="0">
                <a:latin typeface="Candara"/>
                <a:cs typeface="Candara"/>
              </a:rPr>
              <a:t>of the fish</a:t>
            </a:r>
          </a:p>
          <a:p>
            <a:r>
              <a:rPr lang="en-US" dirty="0">
                <a:latin typeface="Candara"/>
                <a:cs typeface="Candara"/>
              </a:rPr>
              <a:t>Name the big “bones”</a:t>
            </a:r>
          </a:p>
          <a:p>
            <a:r>
              <a:rPr lang="en-US" dirty="0">
                <a:latin typeface="Candara"/>
                <a:cs typeface="Candara"/>
              </a:rPr>
              <a:t>Complete the smaller “bones”</a:t>
            </a:r>
          </a:p>
        </p:txBody>
      </p:sp>
      <p:pic>
        <p:nvPicPr>
          <p:cNvPr id="43014" name="Picture 2" descr="C:\Users\tesch\AppData\Local\Microsoft\Windows\Temporary Internet Files\Content.IE5\AVGBTLWV\MC90044207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0" y="4495801"/>
            <a:ext cx="3575051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5505451" y="3314700"/>
            <a:ext cx="2438400" cy="1143000"/>
          </a:xfrm>
          <a:prstGeom prst="wedgeRoundRectCallout">
            <a:avLst>
              <a:gd name="adj1" fmla="val -73838"/>
              <a:gd name="adj2" fmla="val 74468"/>
              <a:gd name="adj3" fmla="val 16667"/>
            </a:avLst>
          </a:prstGeom>
          <a:solidFill>
            <a:srgbClr val="FF93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dirty="0">
                <a:latin typeface="Candara"/>
                <a:cs typeface="Candara"/>
              </a:rPr>
              <a:t>Why could people be a cause?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5949321" y="5303610"/>
            <a:ext cx="2438400" cy="1143000"/>
          </a:xfrm>
          <a:prstGeom prst="wedgeRoundRectCallout">
            <a:avLst>
              <a:gd name="adj1" fmla="val -72242"/>
              <a:gd name="adj2" fmla="val -40426"/>
              <a:gd name="adj3" fmla="val 16667"/>
            </a:avLst>
          </a:prstGeom>
          <a:solidFill>
            <a:srgbClr val="FF93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dirty="0">
                <a:latin typeface="Candara"/>
                <a:cs typeface="Candara"/>
              </a:rPr>
              <a:t>Why could machines  be a cause?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1144" y="6176716"/>
            <a:ext cx="7552256" cy="544759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316972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7373" y="0"/>
            <a:ext cx="9999133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Cause and Effect Diagram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218" y="1143000"/>
            <a:ext cx="7461838" cy="5463942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599" y="6356351"/>
            <a:ext cx="7266709" cy="365084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80352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8085" y="0"/>
            <a:ext cx="93472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Perform Quantitative Risk Analysis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3577" y="1600200"/>
            <a:ext cx="10929023" cy="48006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Candara"/>
                <a:cs typeface="Candara"/>
              </a:rPr>
              <a:t>Bigger, </a:t>
            </a:r>
            <a:r>
              <a:rPr lang="en-US" dirty="0" smtClean="0">
                <a:latin typeface="Candara"/>
                <a:cs typeface="Candara"/>
              </a:rPr>
              <a:t>riskier, more </a:t>
            </a:r>
            <a:r>
              <a:rPr lang="en-US" dirty="0">
                <a:latin typeface="Candara"/>
                <a:cs typeface="Candara"/>
              </a:rPr>
              <a:t>complex, </a:t>
            </a:r>
            <a:r>
              <a:rPr lang="en-US" dirty="0" smtClean="0">
                <a:latin typeface="Candara"/>
                <a:cs typeface="Candara"/>
              </a:rPr>
              <a:t>more </a:t>
            </a:r>
            <a:r>
              <a:rPr lang="en-US" dirty="0">
                <a:latin typeface="Candara"/>
                <a:cs typeface="Candara"/>
              </a:rPr>
              <a:t>expensive projects </a:t>
            </a:r>
            <a:r>
              <a:rPr lang="en-US" dirty="0">
                <a:latin typeface="Candara"/>
                <a:cs typeface="Candara"/>
                <a:sym typeface="Wingdings" charset="0"/>
              </a:rPr>
              <a:t> </a:t>
            </a:r>
            <a:r>
              <a:rPr lang="en-US" dirty="0">
                <a:latin typeface="Candara"/>
                <a:cs typeface="Candara"/>
              </a:rPr>
              <a:t>quantitative structured techniques</a:t>
            </a:r>
          </a:p>
          <a:p>
            <a:r>
              <a:rPr lang="en-US" dirty="0">
                <a:latin typeface="Candara"/>
                <a:cs typeface="Candara"/>
              </a:rPr>
              <a:t>Use to predict the probabilities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812800" y="5257800"/>
            <a:ext cx="11074400" cy="1200328"/>
          </a:xfrm>
          <a:prstGeom prst="rect">
            <a:avLst/>
          </a:prstGeom>
          <a:solidFill>
            <a:srgbClr val="FF9300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Gill Sans M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9pPr>
          </a:lstStyle>
          <a:p>
            <a:pPr lvl="1"/>
            <a:r>
              <a:rPr lang="en-US" sz="2400" b="1" dirty="0">
                <a:solidFill>
                  <a:schemeClr val="bg1"/>
                </a:solidFill>
                <a:latin typeface="Candara"/>
                <a:ea typeface="ＭＳ Ｐゴシック" charset="0"/>
                <a:cs typeface="Candara"/>
              </a:rPr>
              <a:t>Quantitative risk analysis – </a:t>
            </a:r>
            <a:r>
              <a:rPr lang="en-US" sz="2400" dirty="0">
                <a:solidFill>
                  <a:schemeClr val="bg1"/>
                </a:solidFill>
                <a:latin typeface="Candara"/>
                <a:ea typeface="ＭＳ Ｐゴシック" charset="0"/>
                <a:cs typeface="Candara"/>
              </a:rPr>
              <a:t>“the process of </a:t>
            </a:r>
            <a:r>
              <a:rPr lang="en-US" sz="2400" dirty="0" smtClean="0">
                <a:solidFill>
                  <a:schemeClr val="bg1"/>
                </a:solidFill>
                <a:latin typeface="Candara"/>
                <a:ea typeface="ＭＳ Ｐゴシック" charset="0"/>
                <a:cs typeface="Candara"/>
              </a:rPr>
              <a:t>numerically analyzing </a:t>
            </a:r>
            <a:r>
              <a:rPr lang="en-US" sz="2400" dirty="0">
                <a:solidFill>
                  <a:schemeClr val="bg1"/>
                </a:solidFill>
                <a:latin typeface="Candara"/>
                <a:ea typeface="ＭＳ Ｐゴシック" charset="0"/>
                <a:cs typeface="Candara"/>
              </a:rPr>
              <a:t>the effect of identified risks on overall project </a:t>
            </a:r>
            <a:r>
              <a:rPr lang="en-US" sz="2400" dirty="0" smtClean="0">
                <a:solidFill>
                  <a:schemeClr val="bg1"/>
                </a:solidFill>
                <a:latin typeface="Candara"/>
                <a:cs typeface="Candara"/>
              </a:rPr>
              <a:t>objectives</a:t>
            </a:r>
            <a:r>
              <a:rPr lang="en-US" sz="2400" dirty="0">
                <a:solidFill>
                  <a:schemeClr val="bg1"/>
                </a:solidFill>
                <a:latin typeface="Candara"/>
                <a:cs typeface="Candara"/>
              </a:rPr>
              <a:t>.”</a:t>
            </a:r>
            <a:r>
              <a:rPr lang="en-US" sz="2400" b="1" dirty="0">
                <a:solidFill>
                  <a:schemeClr val="bg1"/>
                </a:solidFill>
                <a:latin typeface="Candara"/>
                <a:cs typeface="Candara"/>
              </a:rPr>
              <a:t> </a:t>
            </a:r>
            <a:endParaRPr lang="en-US" sz="2400" b="1" dirty="0" smtClean="0">
              <a:solidFill>
                <a:schemeClr val="bg1"/>
              </a:solidFill>
              <a:latin typeface="Candara"/>
              <a:cs typeface="Candara"/>
            </a:endParaRPr>
          </a:p>
          <a:p>
            <a:pPr lvl="1"/>
            <a:r>
              <a:rPr lang="en-US" sz="2400" b="1" dirty="0" smtClean="0">
                <a:solidFill>
                  <a:schemeClr val="bg1"/>
                </a:solidFill>
                <a:latin typeface="Candara"/>
                <a:cs typeface="Candara"/>
              </a:rPr>
              <a:t>  </a:t>
            </a:r>
            <a:r>
              <a:rPr lang="en-US" sz="2400" b="1" dirty="0" smtClean="0">
                <a:solidFill>
                  <a:srgbClr val="FFFFFF"/>
                </a:solidFill>
                <a:latin typeface="Candara"/>
                <a:cs typeface="Candara"/>
              </a:rPr>
              <a:t>~</a:t>
            </a:r>
            <a:r>
              <a:rPr lang="en-US" sz="2400" b="1" dirty="0">
                <a:solidFill>
                  <a:srgbClr val="FFFFFF"/>
                </a:solidFill>
                <a:latin typeface="Candara"/>
                <a:cs typeface="Candara"/>
              </a:rPr>
              <a:t>Practice Standard for Project Risk Management (PMI)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422400" y="3810000"/>
            <a:ext cx="2008717" cy="1066800"/>
          </a:xfrm>
          <a:prstGeom prst="roundRect">
            <a:avLst/>
          </a:prstGeom>
          <a:solidFill>
            <a:srgbClr val="331FA8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i="1" dirty="0">
                <a:solidFill>
                  <a:schemeClr val="bg1"/>
                </a:solidFill>
                <a:latin typeface="Candara"/>
                <a:cs typeface="Candara"/>
              </a:rPr>
              <a:t>ON-TIME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934885" y="3814763"/>
            <a:ext cx="2415116" cy="1066800"/>
          </a:xfrm>
          <a:prstGeom prst="roundRect">
            <a:avLst/>
          </a:prstGeom>
          <a:solidFill>
            <a:srgbClr val="331FA8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i="1" dirty="0">
                <a:solidFill>
                  <a:schemeClr val="bg1"/>
                </a:solidFill>
                <a:latin typeface="Candara"/>
                <a:cs typeface="Candara"/>
              </a:rPr>
              <a:t>ON-BUDGET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927851" y="3814763"/>
            <a:ext cx="2072216" cy="1066800"/>
          </a:xfrm>
          <a:prstGeom prst="roundRect">
            <a:avLst/>
          </a:prstGeom>
          <a:solidFill>
            <a:srgbClr val="331FA8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i="1" dirty="0">
                <a:solidFill>
                  <a:schemeClr val="bg1"/>
                </a:solidFill>
                <a:latin typeface="Candara"/>
                <a:cs typeface="Candara"/>
              </a:rPr>
              <a:t>SCOPE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9476079" y="3810000"/>
            <a:ext cx="2211916" cy="1066800"/>
          </a:xfrm>
          <a:prstGeom prst="roundRect">
            <a:avLst/>
          </a:prstGeom>
          <a:solidFill>
            <a:srgbClr val="331FA8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i="1" dirty="0">
                <a:solidFill>
                  <a:schemeClr val="bg1"/>
                </a:solidFill>
                <a:latin typeface="Candara"/>
                <a:cs typeface="Candara"/>
              </a:rPr>
              <a:t>QUALITY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39387" y="6356350"/>
            <a:ext cx="7714013" cy="501650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044592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988" y="-182768"/>
            <a:ext cx="10515600" cy="1325563"/>
          </a:xfrm>
        </p:spPr>
        <p:txBody>
          <a:bodyPr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alt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Common Quantitative Risk Analysis Techniques</a:t>
            </a:r>
            <a:endParaRPr lang="en-US" sz="2800" dirty="0">
              <a:effectLst>
                <a:outerShdw sx="1000" sy="1000" algn="tl">
                  <a:srgbClr val="3F7A19"/>
                </a:outerShdw>
              </a:effectLst>
              <a:latin typeface="Candara" charset="0"/>
              <a:ea typeface="Candara" charset="0"/>
              <a:cs typeface="Candara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6359051"/>
              </p:ext>
            </p:extLst>
          </p:nvPr>
        </p:nvGraphicFramePr>
        <p:xfrm>
          <a:off x="508000" y="1676400"/>
          <a:ext cx="11404600" cy="4848225"/>
        </p:xfrm>
        <a:graphic>
          <a:graphicData uri="http://schemas.openxmlformats.org/drawingml/2006/table">
            <a:tbl>
              <a:tblPr/>
              <a:tblGrid>
                <a:gridCol w="4089400"/>
                <a:gridCol w="7315200"/>
              </a:tblGrid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/>
                          <a:ea typeface="ＭＳ Ｐゴシック" charset="0"/>
                          <a:cs typeface="Candara"/>
                        </a:rPr>
                        <a:t>Decision tree analysis</a:t>
                      </a:r>
                    </a:p>
                  </a:txBody>
                  <a:tcPr marL="121920" marR="121920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/>
                          <a:ea typeface="ＭＳ Ｐゴシック" charset="0"/>
                          <a:cs typeface="Candara"/>
                        </a:rPr>
                        <a:t>A graphic tool depicting alternative choices as branches, multiple options for each alternative, &amp; evaluating potential outcomes in terms of uncertainty and monetary value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/>
                        <a:ea typeface="ＭＳ Ｐゴシック" charset="0"/>
                        <a:cs typeface="Candara"/>
                      </a:endParaRPr>
                    </a:p>
                  </a:txBody>
                  <a:tcPr marL="121920" marR="121920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300"/>
                    </a:solidFill>
                  </a:tcPr>
                </a:tc>
              </a:tr>
              <a:tr h="161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/>
                        <a:ea typeface="ＭＳ Ｐゴシック" charset="0"/>
                        <a:cs typeface="Candar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/>
                          <a:ea typeface="ＭＳ Ｐゴシック" charset="0"/>
                          <a:cs typeface="Candara"/>
                        </a:rPr>
                        <a:t>Expected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/>
                          <a:ea typeface="ＭＳ Ｐゴシック" charset="0"/>
                          <a:cs typeface="Candara"/>
                        </a:rPr>
                        <a:t>monetary value (EVA) analysis</a:t>
                      </a:r>
                    </a:p>
                  </a:txBody>
                  <a:tcPr marL="121920" marR="121920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1F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/>
                        <a:ea typeface="ＭＳ Ｐゴシック" charset="0"/>
                        <a:cs typeface="Candar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/>
                          <a:ea typeface="ＭＳ Ｐゴシック" charset="0"/>
                          <a:cs typeface="Candara"/>
                        </a:rPr>
                        <a:t>A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/>
                          <a:ea typeface="ＭＳ Ｐゴシック" charset="0"/>
                          <a:cs typeface="Candara"/>
                        </a:rPr>
                        <a:t>statistical technique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/>
                          <a:ea typeface="ＭＳ Ｐゴシック" charset="0"/>
                          <a:cs typeface="Candara"/>
                        </a:rPr>
                        <a:t>to calculate present value of future outcomes to choose the best alternative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/>
                        <a:ea typeface="ＭＳ Ｐゴシック" charset="0"/>
                        <a:cs typeface="Candara"/>
                      </a:endParaRPr>
                    </a:p>
                  </a:txBody>
                  <a:tcPr marL="121920" marR="121920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1FA8"/>
                    </a:solidFill>
                  </a:tcPr>
                </a:tc>
              </a:tr>
              <a:tr h="222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/>
                        <a:ea typeface="ＭＳ Ｐゴシック" charset="0"/>
                        <a:cs typeface="Candar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/>
                          <a:ea typeface="ＭＳ Ｐゴシック" charset="0"/>
                          <a:cs typeface="Candara"/>
                        </a:rPr>
                        <a:t>Failure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/>
                          <a:ea typeface="ＭＳ Ｐゴシック" charset="0"/>
                          <a:cs typeface="Candara"/>
                        </a:rPr>
                        <a:t>mode and effect analysis (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/>
                          <a:ea typeface="ＭＳ Ｐゴシック" charset="0"/>
                          <a:cs typeface="Candara"/>
                        </a:rPr>
                        <a:t>FMEA)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/>
                        <a:ea typeface="ＭＳ Ｐゴシック" charset="0"/>
                        <a:cs typeface="Candara"/>
                      </a:endParaRPr>
                    </a:p>
                  </a:txBody>
                  <a:tcPr marL="121920" marR="121920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ndara"/>
                        <a:ea typeface="ＭＳ Ｐゴシック" charset="0"/>
                        <a:cs typeface="Candar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/>
                          <a:ea typeface="ＭＳ Ｐゴシック" charset="0"/>
                          <a:cs typeface="Candara"/>
                        </a:rPr>
                        <a:t>“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/>
                          <a:ea typeface="ＭＳ Ｐゴシック" charset="0"/>
                          <a:cs typeface="Candara"/>
                        </a:rPr>
                        <a:t>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/>
                          <a:ea typeface="ＭＳ Ｐゴシック" charset="0"/>
                          <a:cs typeface="Candara"/>
                        </a:rPr>
                        <a:t> step by step approach for identifying all possible failures in a design, a manufacturing or assembly process, or a product or service.”  ~Practice Standard for Project Risk Management (PMI)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ndara"/>
                        <a:ea typeface="ＭＳ Ｐゴシック" charset="0"/>
                        <a:cs typeface="Candara"/>
                      </a:endParaRPr>
                    </a:p>
                  </a:txBody>
                  <a:tcPr marL="121920" marR="121920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300"/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7480465" cy="501650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22463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35" y="-145412"/>
            <a:ext cx="10515600" cy="1325563"/>
          </a:xfrm>
        </p:spPr>
        <p:txBody>
          <a:bodyPr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alt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Common Quantitative Risk Analysis Techniques</a:t>
            </a:r>
            <a:endParaRPr lang="en-US" sz="2800" dirty="0">
              <a:effectLst>
                <a:outerShdw sx="1000" sy="1000" algn="tl">
                  <a:srgbClr val="3F7A19"/>
                </a:outerShdw>
              </a:effectLst>
              <a:latin typeface="Candara" charset="0"/>
              <a:ea typeface="Candara" charset="0"/>
              <a:cs typeface="Candara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565903"/>
              </p:ext>
            </p:extLst>
          </p:nvPr>
        </p:nvGraphicFramePr>
        <p:xfrm>
          <a:off x="958677" y="1752601"/>
          <a:ext cx="10565966" cy="4451350"/>
        </p:xfrm>
        <a:graphic>
          <a:graphicData uri="http://schemas.openxmlformats.org/drawingml/2006/table">
            <a:tbl>
              <a:tblPr/>
              <a:tblGrid>
                <a:gridCol w="3606366"/>
                <a:gridCol w="6959600"/>
              </a:tblGrid>
              <a:tr h="222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/>
                        <a:ea typeface="ＭＳ Ｐゴシック" charset="0"/>
                        <a:cs typeface="Candar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/>
                          <a:ea typeface="ＭＳ Ｐゴシック" charset="0"/>
                          <a:cs typeface="Candara"/>
                        </a:rPr>
                        <a:t>Sensitivity 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/>
                          <a:ea typeface="ＭＳ Ｐゴシック" charset="0"/>
                          <a:cs typeface="Candara"/>
                        </a:rPr>
                        <a:t>analysis</a:t>
                      </a:r>
                    </a:p>
                  </a:txBody>
                  <a:tcPr marL="121920" marR="121920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1F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/>
                          <a:ea typeface="ＭＳ Ｐゴシック" charset="0"/>
                          <a:cs typeface="Candara"/>
                        </a:rPr>
                        <a:t>A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/>
                          <a:ea typeface="ＭＳ Ｐゴシック" charset="0"/>
                          <a:cs typeface="Candara"/>
                        </a:rPr>
                        <a:t>quantitative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/>
                          <a:ea typeface="ＭＳ Ｐゴシック" charset="0"/>
                          <a:cs typeface="Candara"/>
                        </a:rPr>
                        <a:t>what-if risk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/>
                          <a:ea typeface="ＭＳ Ｐゴシック" charset="0"/>
                          <a:cs typeface="Candara"/>
                        </a:rPr>
                        <a:t>analysis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/>
                          <a:ea typeface="ＭＳ Ｐゴシック" charset="0"/>
                          <a:cs typeface="Candara"/>
                        </a:rPr>
                        <a:t>technique that presents comparative analyses of various desirable outcomes with respect to a financial measure or uncertainty</a:t>
                      </a:r>
                      <a:r>
                        <a:rPr kumimoji="0" lang="is-I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/>
                          <a:ea typeface="ＭＳ Ｐゴシック" charset="0"/>
                          <a:cs typeface="Candara"/>
                        </a:rPr>
                        <a:t>…can be used to determine which risks have the most impact on the project outcomes or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/>
                          <a:ea typeface="ＭＳ Ｐゴシック" charset="0"/>
                          <a:cs typeface="Candara"/>
                        </a:rPr>
                        <a:t>goals.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/>
                          <a:ea typeface="ＭＳ Ｐゴシック" charset="0"/>
                          <a:cs typeface="Candara"/>
                        </a:rPr>
                        <a:t>i.e. Tornado diagram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/>
                        <a:ea typeface="ＭＳ Ｐゴシック" charset="0"/>
                        <a:cs typeface="Candara"/>
                      </a:endParaRPr>
                    </a:p>
                  </a:txBody>
                  <a:tcPr marL="121920" marR="121920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1FA8"/>
                    </a:solidFill>
                  </a:tcPr>
                </a:tc>
              </a:tr>
              <a:tr h="222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/>
                        <a:ea typeface="ＭＳ Ｐゴシック" charset="0"/>
                        <a:cs typeface="Candar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/>
                          <a:ea typeface="ＭＳ Ｐゴシック" charset="0"/>
                          <a:cs typeface="Candara"/>
                        </a:rPr>
                        <a:t>Simulation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/>
                        <a:ea typeface="ＭＳ Ｐゴシック" charset="0"/>
                        <a:cs typeface="Candara"/>
                      </a:endParaRPr>
                    </a:p>
                  </a:txBody>
                  <a:tcPr marL="121920" marR="121920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/>
                          <a:ea typeface="ＭＳ Ｐゴシック" charset="0"/>
                          <a:cs typeface="Candara"/>
                        </a:rPr>
                        <a:t>A technique that mimics real situations using uncertainties and assessing their impact on project objectives.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/>
                          <a:ea typeface="ＭＳ Ｐゴシック" charset="0"/>
                          <a:cs typeface="Candara"/>
                        </a:rPr>
                        <a:t>                                    i.e. Monte Carlo 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/>
                        <a:ea typeface="ＭＳ Ｐゴシック" charset="0"/>
                        <a:cs typeface="Candara"/>
                      </a:endParaRPr>
                    </a:p>
                  </a:txBody>
                  <a:tcPr marL="121920" marR="121920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300"/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43148" y="6203952"/>
            <a:ext cx="7310252" cy="517524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474304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339220" y="0"/>
            <a:ext cx="107696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Criteria for Selecting a Quantitative Risk Technique Methodology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 bwMode="auto">
          <a:xfrm>
            <a:off x="1311877" y="1524000"/>
            <a:ext cx="9448800" cy="45259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Candara"/>
                <a:cs typeface="Candara"/>
              </a:rPr>
              <a:t>Use the explicit knowledge </a:t>
            </a:r>
            <a:r>
              <a:rPr lang="en-US" dirty="0" smtClean="0">
                <a:latin typeface="Candara"/>
                <a:cs typeface="Candara"/>
              </a:rPr>
              <a:t>of </a:t>
            </a:r>
            <a:r>
              <a:rPr lang="en-US" dirty="0">
                <a:latin typeface="Candara"/>
                <a:cs typeface="Candara"/>
              </a:rPr>
              <a:t>project team </a:t>
            </a:r>
            <a:r>
              <a:rPr lang="en-US" dirty="0" smtClean="0">
                <a:latin typeface="Candara"/>
                <a:cs typeface="Candara"/>
              </a:rPr>
              <a:t>members</a:t>
            </a:r>
            <a:endParaRPr lang="en-US" dirty="0">
              <a:latin typeface="Candara"/>
              <a:cs typeface="Candara"/>
            </a:endParaRPr>
          </a:p>
          <a:p>
            <a:r>
              <a:rPr lang="en-US" dirty="0">
                <a:latin typeface="Candara"/>
                <a:cs typeface="Candara"/>
              </a:rPr>
              <a:t>Allow quick </a:t>
            </a:r>
            <a:r>
              <a:rPr lang="en-US" dirty="0" smtClean="0">
                <a:latin typeface="Candara"/>
                <a:cs typeface="Candara"/>
              </a:rPr>
              <a:t>response </a:t>
            </a:r>
            <a:endParaRPr lang="en-US" dirty="0">
              <a:latin typeface="Candara"/>
              <a:cs typeface="Candara"/>
            </a:endParaRPr>
          </a:p>
          <a:p>
            <a:r>
              <a:rPr lang="en-US" dirty="0">
                <a:latin typeface="Candara"/>
                <a:cs typeface="Candara"/>
              </a:rPr>
              <a:t>Help determine project cost </a:t>
            </a:r>
            <a:r>
              <a:rPr lang="en-US" dirty="0" smtClean="0">
                <a:latin typeface="Candara"/>
                <a:cs typeface="Candara"/>
              </a:rPr>
              <a:t>&amp; </a:t>
            </a:r>
            <a:r>
              <a:rPr lang="en-US" dirty="0">
                <a:latin typeface="Candara"/>
                <a:cs typeface="Candara"/>
              </a:rPr>
              <a:t>schedule </a:t>
            </a:r>
            <a:r>
              <a:rPr lang="en-US" dirty="0" smtClean="0">
                <a:latin typeface="Candara"/>
                <a:cs typeface="Candara"/>
              </a:rPr>
              <a:t>contingency </a:t>
            </a:r>
            <a:endParaRPr lang="en-US" dirty="0">
              <a:latin typeface="Candara"/>
              <a:cs typeface="Candara"/>
            </a:endParaRPr>
          </a:p>
          <a:p>
            <a:r>
              <a:rPr lang="en-US" dirty="0">
                <a:latin typeface="Candara"/>
                <a:cs typeface="Candara"/>
              </a:rPr>
              <a:t>Help foster clear </a:t>
            </a:r>
            <a:r>
              <a:rPr lang="en-US" dirty="0" smtClean="0">
                <a:latin typeface="Candara"/>
                <a:cs typeface="Candara"/>
              </a:rPr>
              <a:t>communication</a:t>
            </a:r>
            <a:endParaRPr lang="en-US" dirty="0">
              <a:latin typeface="Candara"/>
              <a:cs typeface="Candara"/>
            </a:endParaRPr>
          </a:p>
          <a:p>
            <a:r>
              <a:rPr lang="en-US" dirty="0">
                <a:latin typeface="Candara"/>
                <a:cs typeface="Candara"/>
              </a:rPr>
              <a:t>Easy to use </a:t>
            </a:r>
            <a:r>
              <a:rPr lang="en-US" dirty="0" smtClean="0">
                <a:latin typeface="Candara"/>
                <a:cs typeface="Candara"/>
              </a:rPr>
              <a:t>&amp; understand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41268" y="6049964"/>
            <a:ext cx="7512132" cy="671512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31343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735981" y="330394"/>
            <a:ext cx="7715250" cy="639762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</a:pPr>
            <a:r>
              <a:rPr lang="en-US" altLang="x-none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Chapter </a:t>
            </a:r>
            <a:r>
              <a:rPr lang="en-US" altLang="x-none" sz="2800" dirty="0" smtClean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11 Technical </a:t>
            </a:r>
            <a:r>
              <a:rPr lang="en-US" altLang="x-none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Objectives: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58777" y="1824771"/>
            <a:ext cx="10439689" cy="3255714"/>
          </a:xfrm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40000"/>
              </a:lnSpc>
              <a:defRPr/>
            </a:pPr>
            <a:r>
              <a:rPr lang="en-US" altLang="x-none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ndara" charset="0"/>
                <a:ea typeface="Candara" charset="0"/>
                <a:cs typeface="Candara" charset="0"/>
              </a:rPr>
              <a:t>Select &amp; utilize an appropriate quantitative risk analysis tool if qualitative risk analysis is not sufficient</a:t>
            </a:r>
            <a:endParaRPr lang="en-US" altLang="x-none" sz="2800" dirty="0">
              <a:effectLst>
                <a:outerShdw blurRad="38100" dist="38100" dir="2700000" algn="tl">
                  <a:srgbClr val="FFFFFF"/>
                </a:outerShdw>
              </a:effectLst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185060" y="5935100"/>
            <a:ext cx="5968340" cy="786375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1522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3201" y="0"/>
            <a:ext cx="97790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Risk Register Updates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7617" y="1524000"/>
            <a:ext cx="10905906" cy="48006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>
                <a:latin typeface="Candara"/>
                <a:cs typeface="Candara"/>
              </a:rPr>
              <a:t>Add </a:t>
            </a:r>
            <a:r>
              <a:rPr lang="en-US" sz="2800" dirty="0">
                <a:latin typeface="Candara"/>
                <a:cs typeface="Candara"/>
              </a:rPr>
              <a:t>probability of each risk occurring </a:t>
            </a:r>
            <a:r>
              <a:rPr lang="en-US" sz="2800" dirty="0" smtClean="0">
                <a:latin typeface="Candara"/>
                <a:cs typeface="Candara"/>
              </a:rPr>
              <a:t>&amp; </a:t>
            </a:r>
            <a:r>
              <a:rPr lang="en-US" sz="2800" dirty="0">
                <a:latin typeface="Candara"/>
                <a:cs typeface="Candara"/>
              </a:rPr>
              <a:t>its impact to the register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Candara"/>
                <a:cs typeface="Candara"/>
              </a:rPr>
              <a:t>Document results of quantitative risk analysis in </a:t>
            </a:r>
            <a:r>
              <a:rPr lang="en-US" sz="2800" dirty="0" smtClean="0">
                <a:latin typeface="Candara"/>
                <a:cs typeface="Candara"/>
              </a:rPr>
              <a:t>risk </a:t>
            </a:r>
            <a:r>
              <a:rPr lang="en-US" sz="2800" dirty="0">
                <a:latin typeface="Candara"/>
                <a:cs typeface="Candara"/>
              </a:rPr>
              <a:t>register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58784" y="5973288"/>
            <a:ext cx="6894616" cy="748187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855593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351" y="0"/>
            <a:ext cx="93472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Plan Risk Responses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13467" y="1600200"/>
            <a:ext cx="9999133" cy="48006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Candara"/>
                <a:cs typeface="Candara"/>
              </a:rPr>
              <a:t>Strategies for Responding to Risks</a:t>
            </a:r>
          </a:p>
          <a:p>
            <a:r>
              <a:rPr lang="en-US" dirty="0">
                <a:latin typeface="Candara"/>
                <a:cs typeface="Candara"/>
              </a:rPr>
              <a:t>Risk Register Updates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095630" y="3429001"/>
            <a:ext cx="10385170" cy="1538883"/>
          </a:xfrm>
          <a:prstGeom prst="rect">
            <a:avLst/>
          </a:prstGeom>
          <a:solidFill>
            <a:srgbClr val="FF9300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Gill Sans M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9pPr>
          </a:lstStyle>
          <a:p>
            <a:pPr lvl="1"/>
            <a:r>
              <a:rPr lang="en-US" sz="2400" b="1" dirty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Plan risk responses – </a:t>
            </a:r>
            <a:r>
              <a:rPr lang="en-US" sz="2400" dirty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“the process of </a:t>
            </a:r>
            <a:r>
              <a:rPr lang="en-US" sz="2400" dirty="0" smtClean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developing </a:t>
            </a:r>
            <a:r>
              <a:rPr lang="en-US" sz="2400" dirty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options and actions to enhance </a:t>
            </a:r>
            <a:r>
              <a:rPr lang="en-US" sz="2400" dirty="0" smtClean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opportunities </a:t>
            </a:r>
            <a:r>
              <a:rPr lang="en-US" sz="2400" dirty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and reduce threats to project </a:t>
            </a:r>
            <a:r>
              <a:rPr lang="en-US" sz="2400" dirty="0" smtClean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objectives</a:t>
            </a:r>
            <a:r>
              <a:rPr lang="en-US" sz="2400" dirty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.</a:t>
            </a:r>
            <a:r>
              <a:rPr lang="en-US" sz="2400" dirty="0" smtClean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” </a:t>
            </a:r>
            <a:r>
              <a:rPr lang="en-US" sz="2400" b="1" dirty="0">
                <a:solidFill>
                  <a:srgbClr val="FFFFFF"/>
                </a:solidFill>
                <a:latin typeface="Candara"/>
                <a:cs typeface="Candara"/>
              </a:rPr>
              <a:t>~Practice Standard for Project Risk Management (PMI)</a:t>
            </a:r>
          </a:p>
          <a:p>
            <a:pPr lvl="1"/>
            <a:endParaRPr lang="en-US" sz="2200" b="1" dirty="0">
              <a:latin typeface="Arial" charset="0"/>
              <a:ea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48145" y="5973288"/>
            <a:ext cx="7405255" cy="748187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871365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4666" y="-103145"/>
            <a:ext cx="90424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 smtClean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Strategies for responding to risks</a:t>
            </a:r>
            <a:endParaRPr lang="en-US" sz="2800" dirty="0">
              <a:effectLst>
                <a:outerShdw sx="1000" sy="1000" algn="tl">
                  <a:srgbClr val="3F7A19"/>
                </a:outerShdw>
              </a:effectLst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615434"/>
            <a:ext cx="1846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4784" y="0"/>
            <a:ext cx="589859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7617" y="1793104"/>
            <a:ext cx="50050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300"/>
                </a:solidFill>
                <a:latin typeface="Candara"/>
                <a:cs typeface="Candara"/>
              </a:rPr>
              <a:t>Many projects use multiple strategies depending on combo of risks faced</a:t>
            </a:r>
          </a:p>
          <a:p>
            <a:endParaRPr lang="en-US" sz="2800" dirty="0">
              <a:solidFill>
                <a:srgbClr val="FF9300"/>
              </a:solidFill>
              <a:latin typeface="Candara"/>
              <a:cs typeface="Candara"/>
            </a:endParaRPr>
          </a:p>
          <a:p>
            <a:r>
              <a:rPr lang="en-US" sz="2800" dirty="0" smtClean="0">
                <a:solidFill>
                  <a:srgbClr val="FF9300"/>
                </a:solidFill>
                <a:latin typeface="Candara"/>
                <a:cs typeface="Candara"/>
              </a:rPr>
              <a:t>(p. 375 in textbook)</a:t>
            </a:r>
            <a:endParaRPr lang="en-US" sz="2800" dirty="0">
              <a:solidFill>
                <a:srgbClr val="FF9300"/>
              </a:solidFill>
              <a:latin typeface="Candara"/>
              <a:cs typeface="Candara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329078" y="3863016"/>
            <a:ext cx="1385629" cy="657099"/>
          </a:xfrm>
          <a:prstGeom prst="rightArrow">
            <a:avLst/>
          </a:prstGeom>
          <a:solidFill>
            <a:srgbClr val="331FA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78" y="5816801"/>
            <a:ext cx="5500429" cy="1041199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6723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35" y="-108056"/>
            <a:ext cx="10515600" cy="1325563"/>
          </a:xfrm>
        </p:spPr>
        <p:txBody>
          <a:bodyPr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Breakout Session!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762" y="1825625"/>
            <a:ext cx="11329814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2700" dirty="0" smtClean="0">
                <a:latin typeface="Candara"/>
                <a:cs typeface="Candara"/>
              </a:rPr>
              <a:t>Come up with at least one specific example of how to use each of the eight risk response strategies listed in Exhibit 11.12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53787" y="6176964"/>
            <a:ext cx="6799613" cy="544512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275598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3796" y="0"/>
            <a:ext cx="97790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Risk Register Updates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9935" y="1600200"/>
            <a:ext cx="10642665" cy="48006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>
                <a:latin typeface="Candara"/>
                <a:cs typeface="Candara"/>
              </a:rPr>
              <a:t>Keep register updated with results from risk response planning</a:t>
            </a:r>
          </a:p>
          <a:p>
            <a:pPr marL="0" indent="0">
              <a:buNone/>
            </a:pPr>
            <a:endParaRPr lang="en-US" sz="2800" dirty="0">
              <a:latin typeface="Candara"/>
              <a:cs typeface="Candara"/>
            </a:endParaRPr>
          </a:p>
          <a:p>
            <a:r>
              <a:rPr lang="en-US" sz="2800" dirty="0">
                <a:latin typeface="Candara"/>
                <a:cs typeface="Candara"/>
              </a:rPr>
              <a:t>Include any changes to the project schedule, budget, resource assignments </a:t>
            </a:r>
            <a:r>
              <a:rPr lang="en-US" sz="2800" dirty="0" smtClean="0">
                <a:latin typeface="Candara"/>
                <a:cs typeface="Candara"/>
              </a:rPr>
              <a:t>&amp; </a:t>
            </a:r>
            <a:r>
              <a:rPr lang="en-US" sz="2800" dirty="0">
                <a:latin typeface="Candara"/>
                <a:cs typeface="Candara"/>
              </a:rPr>
              <a:t>communications plan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163782" y="5913912"/>
            <a:ext cx="6989618" cy="807563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586192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65484" y="-95603"/>
            <a:ext cx="10515600" cy="13255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Summary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875" y="1600200"/>
            <a:ext cx="11003725" cy="48006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Candara"/>
                <a:cs typeface="Candara"/>
              </a:rPr>
              <a:t>All projects have some risks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andara"/>
                <a:cs typeface="Candara"/>
              </a:rPr>
              <a:t>Risk planning should use an appropriate level of detail to plan for major risks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andara"/>
                <a:cs typeface="Candara"/>
              </a:rPr>
              <a:t>Risk planning begins with an understanding of project success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andara"/>
                <a:cs typeface="Candara"/>
              </a:rPr>
              <a:t>Risk management </a:t>
            </a:r>
            <a:r>
              <a:rPr lang="en-US" dirty="0" smtClean="0">
                <a:latin typeface="Candara"/>
                <a:cs typeface="Candara"/>
              </a:rPr>
              <a:t>plan </a:t>
            </a:r>
            <a:r>
              <a:rPr lang="en-US" dirty="0">
                <a:latin typeface="Candara"/>
                <a:cs typeface="Candara"/>
              </a:rPr>
              <a:t>is part of the overall project management plan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andara"/>
                <a:cs typeface="Candara"/>
              </a:rPr>
              <a:t>Risk identification includes gathering information on potential risks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30036" y="5961414"/>
            <a:ext cx="6823364" cy="760062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5757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80496" y="0"/>
            <a:ext cx="93472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Summary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2385" y="1493838"/>
            <a:ext cx="10300015" cy="45259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Candara"/>
                <a:cs typeface="Candara"/>
              </a:rPr>
              <a:t>Identified risks are documented in a risk register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andara"/>
                <a:cs typeface="Candara"/>
              </a:rPr>
              <a:t>Identified risks are analyzed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andara"/>
                <a:cs typeface="Candara"/>
              </a:rPr>
              <a:t>Risk response planning involves determining response to each </a:t>
            </a:r>
            <a:r>
              <a:rPr lang="en-US" b="1" dirty="0" smtClean="0">
                <a:latin typeface="Candara"/>
                <a:cs typeface="Candara"/>
              </a:rPr>
              <a:t>major</a:t>
            </a:r>
            <a:r>
              <a:rPr lang="en-US" dirty="0" smtClean="0">
                <a:latin typeface="Candara"/>
                <a:cs typeface="Candara"/>
              </a:rPr>
              <a:t> risk</a:t>
            </a:r>
            <a:endParaRPr lang="en-US" dirty="0">
              <a:latin typeface="Candara"/>
              <a:cs typeface="Candara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Candara"/>
                <a:cs typeface="Candara"/>
              </a:rPr>
              <a:t>Risk response strategies include avoid, transfer, mitigate, accept, research, exploit, share</a:t>
            </a:r>
            <a:r>
              <a:rPr lang="en-US" dirty="0" smtClean="0">
                <a:latin typeface="Candara"/>
                <a:cs typeface="Candara"/>
              </a:rPr>
              <a:t>, &amp; </a:t>
            </a:r>
            <a:r>
              <a:rPr lang="en-US" dirty="0">
                <a:latin typeface="Candara"/>
                <a:cs typeface="Candara"/>
              </a:rPr>
              <a:t>enhance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56904" y="6019800"/>
            <a:ext cx="7096496" cy="701675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7143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220242" y="0"/>
            <a:ext cx="92456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Risk Management on a Satellite Development Project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2133600" y="2895600"/>
            <a:ext cx="9144000" cy="2971800"/>
          </a:xfrm>
          <a:solidFill>
            <a:srgbClr val="331FA8"/>
          </a:solidFill>
          <a:ln w="50800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400" dirty="0">
                <a:solidFill>
                  <a:schemeClr val="bg1"/>
                </a:solidFill>
                <a:latin typeface="Candara"/>
                <a:cs typeface="Candara"/>
              </a:rPr>
              <a:t>Planning</a:t>
            </a:r>
          </a:p>
          <a:p>
            <a:r>
              <a:rPr lang="en-US" sz="2400" dirty="0">
                <a:solidFill>
                  <a:schemeClr val="bg1"/>
                </a:solidFill>
                <a:latin typeface="Candara"/>
                <a:cs typeface="Candara"/>
              </a:rPr>
              <a:t>Establish </a:t>
            </a:r>
            <a:r>
              <a:rPr lang="en-US" sz="2400" dirty="0" smtClean="0">
                <a:solidFill>
                  <a:schemeClr val="bg1"/>
                </a:solidFill>
                <a:latin typeface="Candara"/>
                <a:cs typeface="Candara"/>
              </a:rPr>
              <a:t>process </a:t>
            </a:r>
            <a:r>
              <a:rPr lang="en-US" sz="2400" dirty="0">
                <a:solidFill>
                  <a:schemeClr val="bg1"/>
                </a:solidFill>
                <a:latin typeface="Candara"/>
                <a:cs typeface="Candara"/>
              </a:rPr>
              <a:t>for dealing with risk </a:t>
            </a:r>
            <a:r>
              <a:rPr lang="en-US" sz="2400" dirty="0" smtClean="0">
                <a:solidFill>
                  <a:schemeClr val="bg1"/>
                </a:solidFill>
                <a:latin typeface="Candara"/>
                <a:cs typeface="Candara"/>
              </a:rPr>
              <a:t>&amp; </a:t>
            </a:r>
            <a:r>
              <a:rPr lang="en-US" sz="2400" dirty="0">
                <a:solidFill>
                  <a:schemeClr val="bg1"/>
                </a:solidFill>
                <a:latin typeface="Candara"/>
                <a:cs typeface="Candara"/>
              </a:rPr>
              <a:t>change</a:t>
            </a:r>
          </a:p>
          <a:p>
            <a:r>
              <a:rPr lang="en-US" sz="2400" dirty="0">
                <a:solidFill>
                  <a:schemeClr val="bg1"/>
                </a:solidFill>
                <a:latin typeface="Candara"/>
                <a:cs typeface="Candara"/>
              </a:rPr>
              <a:t>Day-long clinic</a:t>
            </a:r>
          </a:p>
          <a:p>
            <a:r>
              <a:rPr lang="en-US" sz="2400" dirty="0">
                <a:solidFill>
                  <a:schemeClr val="bg1"/>
                </a:solidFill>
                <a:latin typeface="Candara"/>
                <a:cs typeface="Candara"/>
              </a:rPr>
              <a:t>Criteria for evaluating probabilities of occurrence</a:t>
            </a:r>
          </a:p>
          <a:p>
            <a:r>
              <a:rPr lang="en-US" sz="2400" dirty="0">
                <a:solidFill>
                  <a:schemeClr val="bg1"/>
                </a:solidFill>
                <a:latin typeface="Candara"/>
                <a:cs typeface="Candara"/>
              </a:rPr>
              <a:t>Compared methods to industry standards</a:t>
            </a:r>
          </a:p>
        </p:txBody>
      </p:sp>
      <p:sp>
        <p:nvSpPr>
          <p:cNvPr id="54276" name="TextBox 6"/>
          <p:cNvSpPr txBox="1">
            <a:spLocks noChangeArrowheads="1"/>
          </p:cNvSpPr>
          <p:nvPr/>
        </p:nvSpPr>
        <p:spPr bwMode="auto">
          <a:xfrm>
            <a:off x="930378" y="1447801"/>
            <a:ext cx="9652000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FF9300"/>
                </a:solidFill>
                <a:latin typeface="Candara"/>
                <a:cs typeface="Candara"/>
              </a:rPr>
              <a:t>Systematically working with the risks of the project allowed us to prepare responses to the risks if and when they occurred.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654909" y="768539"/>
            <a:ext cx="3251200" cy="374461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defPPr>
              <a:defRPr lang="en-US"/>
            </a:defPPr>
            <a:lvl2pPr lvl="1">
              <a:lnSpc>
                <a:spcPct val="90000"/>
              </a:lnSpc>
              <a:defRPr sz="2000" b="1">
                <a:latin typeface="Arial" pitchFamily="34" charset="0"/>
                <a:cs typeface="Arial" pitchFamily="34" charset="0"/>
              </a:defRPr>
            </a:lvl2pPr>
          </a:lstStyle>
          <a:p>
            <a:pPr lvl="1">
              <a:defRPr/>
            </a:pPr>
            <a:r>
              <a:rPr lang="en-US" dirty="0">
                <a:ea typeface="+mn-ea"/>
              </a:rPr>
              <a:t>PM </a:t>
            </a:r>
            <a:r>
              <a:rPr lang="en-US" i="1" dirty="0">
                <a:ea typeface="+mn-ea"/>
              </a:rPr>
              <a:t>IN ACTION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23158" y="6084094"/>
            <a:ext cx="6930242" cy="637382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495620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257593" y="0"/>
            <a:ext cx="92456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Risk Management on a Satellite Development Project</a:t>
            </a:r>
          </a:p>
        </p:txBody>
      </p:sp>
      <p:sp>
        <p:nvSpPr>
          <p:cNvPr id="55299" name="Content Placeholder 4"/>
          <p:cNvSpPr>
            <a:spLocks noGrp="1"/>
          </p:cNvSpPr>
          <p:nvPr>
            <p:ph sz="half" idx="2"/>
          </p:nvPr>
        </p:nvSpPr>
        <p:spPr bwMode="auto">
          <a:xfrm>
            <a:off x="883974" y="2104407"/>
            <a:ext cx="10698426" cy="2897468"/>
          </a:xfrm>
          <a:solidFill>
            <a:srgbClr val="331FA8"/>
          </a:solidFill>
          <a:ln w="50800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Tx/>
              <a:buNone/>
            </a:pPr>
            <a:r>
              <a:rPr lang="en-US" sz="2800" dirty="0">
                <a:solidFill>
                  <a:schemeClr val="bg1"/>
                </a:solidFill>
                <a:latin typeface="Candara"/>
                <a:cs typeface="Candara"/>
              </a:rPr>
              <a:t>Execution</a:t>
            </a:r>
          </a:p>
          <a:p>
            <a:pPr>
              <a:buFontTx/>
              <a:buNone/>
            </a:pPr>
            <a:r>
              <a:rPr lang="en-US" sz="2800" dirty="0">
                <a:solidFill>
                  <a:schemeClr val="bg1"/>
                </a:solidFill>
                <a:latin typeface="Candara"/>
                <a:cs typeface="Candara"/>
              </a:rPr>
              <a:t>Integrated approach to identification, analysis, </a:t>
            </a:r>
            <a:r>
              <a:rPr lang="en-US" sz="2800" dirty="0" smtClean="0">
                <a:solidFill>
                  <a:schemeClr val="bg1"/>
                </a:solidFill>
                <a:latin typeface="Candara"/>
                <a:cs typeface="Candara"/>
              </a:rPr>
              <a:t>&amp; </a:t>
            </a:r>
            <a:r>
              <a:rPr lang="en-US" sz="2800" dirty="0">
                <a:solidFill>
                  <a:schemeClr val="bg1"/>
                </a:solidFill>
                <a:latin typeface="Candara"/>
                <a:cs typeface="Candara"/>
              </a:rPr>
              <a:t>response to risks</a:t>
            </a:r>
          </a:p>
          <a:p>
            <a:pPr>
              <a:buFontTx/>
              <a:buNone/>
            </a:pPr>
            <a:r>
              <a:rPr lang="en-US" sz="2800" dirty="0">
                <a:solidFill>
                  <a:schemeClr val="bg1"/>
                </a:solidFill>
                <a:latin typeface="Candara"/>
                <a:cs typeface="Candara"/>
              </a:rPr>
              <a:t>Using a risk management database tool to log each risk as a record in the database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803846" y="630598"/>
            <a:ext cx="3251200" cy="374461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defPPr>
              <a:defRPr lang="en-US"/>
            </a:defPPr>
            <a:lvl2pPr lvl="1">
              <a:lnSpc>
                <a:spcPct val="90000"/>
              </a:lnSpc>
              <a:defRPr sz="2000" b="1">
                <a:latin typeface="Arial" pitchFamily="34" charset="0"/>
                <a:cs typeface="Arial" pitchFamily="34" charset="0"/>
              </a:defRPr>
            </a:lvl2pPr>
          </a:lstStyle>
          <a:p>
            <a:pPr lvl="1">
              <a:defRPr/>
            </a:pPr>
            <a:r>
              <a:rPr lang="en-US" dirty="0">
                <a:ea typeface="+mn-ea"/>
              </a:rPr>
              <a:t>PM </a:t>
            </a:r>
            <a:r>
              <a:rPr lang="en-US" i="1" dirty="0">
                <a:ea typeface="+mn-ea"/>
              </a:rPr>
              <a:t>IN ACTION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83974" y="5963282"/>
            <a:ext cx="7269426" cy="758193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074417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249138" y="0"/>
            <a:ext cx="94488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Risk Management Worksheet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727018" y="591118"/>
            <a:ext cx="3251200" cy="374461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defPPr>
              <a:defRPr lang="en-US"/>
            </a:defPPr>
            <a:lvl2pPr lvl="1">
              <a:lnSpc>
                <a:spcPct val="90000"/>
              </a:lnSpc>
              <a:defRPr sz="2000" b="1">
                <a:latin typeface="Arial" pitchFamily="34" charset="0"/>
                <a:cs typeface="Arial" pitchFamily="34" charset="0"/>
              </a:defRPr>
            </a:lvl2pPr>
          </a:lstStyle>
          <a:p>
            <a:pPr lvl="1">
              <a:defRPr/>
            </a:pPr>
            <a:r>
              <a:rPr lang="en-US" dirty="0">
                <a:ea typeface="+mn-ea"/>
              </a:rPr>
              <a:t>PM </a:t>
            </a:r>
            <a:r>
              <a:rPr lang="en-US" i="1" dirty="0">
                <a:ea typeface="+mn-ea"/>
              </a:rPr>
              <a:t>IN ACTION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522" y="1350413"/>
            <a:ext cx="9924876" cy="4863189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01288" y="6213602"/>
            <a:ext cx="6752112" cy="507873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28852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735981" y="330394"/>
            <a:ext cx="7715250" cy="639762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</a:pPr>
            <a:r>
              <a:rPr lang="en-US" altLang="x-none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Chapter </a:t>
            </a:r>
            <a:r>
              <a:rPr lang="en-US" altLang="x-none" sz="2800" dirty="0" smtClean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11 Behavioral </a:t>
            </a:r>
            <a:r>
              <a:rPr lang="en-US" altLang="x-none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Objectives: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58777" y="1824771"/>
            <a:ext cx="10141648" cy="2698594"/>
          </a:xfrm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40000"/>
              </a:lnSpc>
              <a:defRPr/>
            </a:pPr>
            <a:r>
              <a:rPr lang="en-US" altLang="x-none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ndara" charset="0"/>
                <a:ea typeface="Candara" charset="0"/>
                <a:cs typeface="Candara" charset="0"/>
              </a:rPr>
              <a:t>Determine an individual’s propensity to accept risk &amp; use that to strategize about which risks to accept</a:t>
            </a:r>
          </a:p>
          <a:p>
            <a:pPr>
              <a:lnSpc>
                <a:spcPct val="140000"/>
              </a:lnSpc>
              <a:defRPr/>
            </a:pPr>
            <a:r>
              <a:rPr lang="en-US" altLang="x-none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ndara" charset="0"/>
                <a:ea typeface="Candara" charset="0"/>
                <a:cs typeface="Candara" charset="0"/>
              </a:rPr>
              <a:t>Determine an organization’s propensity to accept risk &amp; use that knowledge to strategize about which risks to accept</a:t>
            </a:r>
            <a:endParaRPr lang="en-US" altLang="x-none" sz="2200" dirty="0">
              <a:effectLst>
                <a:outerShdw blurRad="38100" dist="38100" dir="2700000" algn="tl">
                  <a:srgbClr val="FFFFFF"/>
                </a:outerShdw>
              </a:effectLst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0691" y="5985164"/>
            <a:ext cx="5742709" cy="736311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8936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xfrm>
            <a:off x="201799" y="87856"/>
            <a:ext cx="100584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Risk Management on a Satellite Development Project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 bwMode="auto">
          <a:xfrm>
            <a:off x="1399029" y="1905000"/>
            <a:ext cx="9448800" cy="3886200"/>
          </a:xfrm>
          <a:solidFill>
            <a:srgbClr val="331FA8"/>
          </a:solidFill>
          <a:ln w="50800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Tx/>
              <a:buNone/>
            </a:pPr>
            <a:r>
              <a:rPr lang="en-US" sz="2800" dirty="0">
                <a:solidFill>
                  <a:schemeClr val="bg1"/>
                </a:solidFill>
                <a:latin typeface="Candara"/>
                <a:cs typeface="Candara"/>
              </a:rPr>
              <a:t>Risk management reviews</a:t>
            </a:r>
          </a:p>
          <a:p>
            <a:pPr>
              <a:buFontTx/>
              <a:buNone/>
            </a:pPr>
            <a:r>
              <a:rPr lang="en-US" sz="2800" dirty="0">
                <a:solidFill>
                  <a:schemeClr val="bg1"/>
                </a:solidFill>
                <a:latin typeface="Candara"/>
                <a:cs typeface="Candara"/>
              </a:rPr>
              <a:t>Review logged risks, actions </a:t>
            </a:r>
            <a:r>
              <a:rPr lang="en-US" sz="2800" dirty="0" smtClean="0">
                <a:solidFill>
                  <a:schemeClr val="bg1"/>
                </a:solidFill>
                <a:latin typeface="Candara"/>
                <a:cs typeface="Candara"/>
              </a:rPr>
              <a:t>&amp; </a:t>
            </a:r>
            <a:r>
              <a:rPr lang="en-US" sz="2800" dirty="0">
                <a:solidFill>
                  <a:schemeClr val="bg1"/>
                </a:solidFill>
                <a:latin typeface="Candara"/>
                <a:cs typeface="Candara"/>
              </a:rPr>
              <a:t>impacts of risks</a:t>
            </a:r>
          </a:p>
          <a:p>
            <a:pPr>
              <a:buFontTx/>
              <a:buNone/>
            </a:pPr>
            <a:r>
              <a:rPr lang="en-US" sz="2800" dirty="0">
                <a:solidFill>
                  <a:schemeClr val="bg1"/>
                </a:solidFill>
                <a:latin typeface="Candara"/>
                <a:cs typeface="Candara"/>
              </a:rPr>
              <a:t>Review prioritized report of all project’s risks</a:t>
            </a:r>
          </a:p>
          <a:p>
            <a:pPr>
              <a:buFontTx/>
              <a:buNone/>
            </a:pPr>
            <a:r>
              <a:rPr lang="en-US" sz="2800" dirty="0">
                <a:solidFill>
                  <a:schemeClr val="bg1"/>
                </a:solidFill>
                <a:latin typeface="Candara"/>
                <a:cs typeface="Candara"/>
              </a:rPr>
              <a:t>Avenue to resolve high-priority risks of the project</a:t>
            </a:r>
          </a:p>
          <a:p>
            <a:pPr>
              <a:buFontTx/>
              <a:buNone/>
            </a:pPr>
            <a:r>
              <a:rPr lang="en-US" sz="2800" dirty="0">
                <a:solidFill>
                  <a:schemeClr val="bg1"/>
                </a:solidFill>
                <a:latin typeface="Candara"/>
                <a:cs typeface="Candara"/>
              </a:rPr>
              <a:t>Identification of potential risks for related projects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731608" y="702748"/>
            <a:ext cx="3251200" cy="374461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defPPr>
              <a:defRPr lang="en-US"/>
            </a:defPPr>
            <a:lvl2pPr lvl="1">
              <a:lnSpc>
                <a:spcPct val="90000"/>
              </a:lnSpc>
              <a:defRPr sz="2000" b="1">
                <a:latin typeface="Arial" pitchFamily="34" charset="0"/>
                <a:cs typeface="Arial" pitchFamily="34" charset="0"/>
              </a:defRPr>
            </a:lvl2pPr>
          </a:lstStyle>
          <a:p>
            <a:pPr lvl="1">
              <a:defRPr/>
            </a:pPr>
            <a:r>
              <a:rPr lang="en-US" dirty="0">
                <a:ea typeface="+mn-ea"/>
              </a:rPr>
              <a:t>PM </a:t>
            </a:r>
            <a:r>
              <a:rPr lang="en-US" i="1" dirty="0">
                <a:ea typeface="+mn-ea"/>
              </a:rPr>
              <a:t>IN ACTION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09403" y="6032666"/>
            <a:ext cx="7143997" cy="688810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34455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62" y="0"/>
            <a:ext cx="10515600" cy="1325563"/>
          </a:xfrm>
        </p:spPr>
        <p:txBody>
          <a:bodyPr>
            <a:normAutofit/>
          </a:bodyPr>
          <a:lstStyle/>
          <a:p>
            <a:pPr marL="26988">
              <a:buClr>
                <a:schemeClr val="accent1"/>
              </a:buClr>
              <a:buSzPct val="80000"/>
              <a:defRPr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PMBOK Exams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25563"/>
            <a:ext cx="10840223" cy="48514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Candara"/>
                <a:cs typeface="Candara"/>
              </a:rPr>
              <a:t>As </a:t>
            </a:r>
            <a:r>
              <a:rPr lang="en-US" dirty="0" smtClean="0">
                <a:latin typeface="Candara"/>
                <a:cs typeface="Candara"/>
              </a:rPr>
              <a:t>PM, </a:t>
            </a:r>
            <a:r>
              <a:rPr lang="en-US" dirty="0">
                <a:latin typeface="Candara"/>
                <a:cs typeface="Candara"/>
              </a:rPr>
              <a:t>your goal is to complete your project on time, on budget, at an agreed upon level of quality, </a:t>
            </a:r>
            <a:r>
              <a:rPr lang="en-US" dirty="0" smtClean="0">
                <a:latin typeface="Candara"/>
                <a:cs typeface="Candara"/>
              </a:rPr>
              <a:t>&amp; </a:t>
            </a:r>
            <a:r>
              <a:rPr lang="en-US" dirty="0">
                <a:latin typeface="Candara"/>
                <a:cs typeface="Candara"/>
              </a:rPr>
              <a:t>to the satisfaction of your client and other stakeholders.  Risks are anything that could impede</a:t>
            </a:r>
            <a:r>
              <a:rPr lang="en-US" i="1" dirty="0">
                <a:latin typeface="Candara"/>
                <a:cs typeface="Candara"/>
              </a:rPr>
              <a:t>—or help—</a:t>
            </a:r>
            <a:r>
              <a:rPr lang="en-US" dirty="0">
                <a:latin typeface="Candara"/>
                <a:cs typeface="Candara"/>
              </a:rPr>
              <a:t>you in this goal</a:t>
            </a:r>
            <a:r>
              <a:rPr lang="en-US" dirty="0" smtClean="0">
                <a:latin typeface="Candara"/>
                <a:cs typeface="Candara"/>
              </a:rPr>
              <a:t>.</a:t>
            </a:r>
          </a:p>
          <a:p>
            <a:r>
              <a:rPr lang="en-US" dirty="0" smtClean="0">
                <a:latin typeface="Candara"/>
                <a:cs typeface="Candara"/>
              </a:rPr>
              <a:t>Remember </a:t>
            </a:r>
            <a:r>
              <a:rPr lang="en-US" dirty="0">
                <a:latin typeface="Candara"/>
                <a:cs typeface="Candara"/>
              </a:rPr>
              <a:t>that, according to </a:t>
            </a:r>
            <a:r>
              <a:rPr lang="en-US" dirty="0" smtClean="0">
                <a:latin typeface="Candara"/>
                <a:cs typeface="Candara"/>
              </a:rPr>
              <a:t>PMI, </a:t>
            </a:r>
            <a:r>
              <a:rPr lang="en-US" dirty="0">
                <a:latin typeface="Candara"/>
                <a:cs typeface="Candara"/>
              </a:rPr>
              <a:t>project risks can be negative or positive.  </a:t>
            </a:r>
          </a:p>
          <a:p>
            <a:r>
              <a:rPr lang="en-US" dirty="0" smtClean="0">
                <a:latin typeface="Candara"/>
                <a:cs typeface="Candara"/>
              </a:rPr>
              <a:t>Strategies </a:t>
            </a:r>
            <a:r>
              <a:rPr lang="en-US" dirty="0">
                <a:latin typeface="Candara"/>
                <a:cs typeface="Candara"/>
              </a:rPr>
              <a:t>for dealing with negative risks, or threats, are as follow: avoid, transfer, mitigate, research, </a:t>
            </a:r>
            <a:r>
              <a:rPr lang="en-US" dirty="0" smtClean="0">
                <a:latin typeface="Candara"/>
                <a:cs typeface="Candara"/>
              </a:rPr>
              <a:t>&amp; </a:t>
            </a:r>
            <a:r>
              <a:rPr lang="en-US" dirty="0">
                <a:latin typeface="Candara"/>
                <a:cs typeface="Candara"/>
              </a:rPr>
              <a:t>accept.  </a:t>
            </a:r>
          </a:p>
          <a:p>
            <a:r>
              <a:rPr lang="en-US" dirty="0" smtClean="0">
                <a:latin typeface="Candara"/>
                <a:cs typeface="Candara"/>
              </a:rPr>
              <a:t>Strategies </a:t>
            </a:r>
            <a:r>
              <a:rPr lang="en-US" dirty="0">
                <a:latin typeface="Candara"/>
                <a:cs typeface="Candara"/>
              </a:rPr>
              <a:t>for dealing with positive threats, or opportunities are the following: exploit, enhance, share, research, </a:t>
            </a:r>
            <a:r>
              <a:rPr lang="en-US" dirty="0" smtClean="0">
                <a:latin typeface="Candara"/>
                <a:cs typeface="Candara"/>
              </a:rPr>
              <a:t>&amp; </a:t>
            </a:r>
            <a:r>
              <a:rPr lang="en-US" dirty="0">
                <a:latin typeface="Candara"/>
                <a:cs typeface="Candara"/>
              </a:rPr>
              <a:t>accept.  </a:t>
            </a:r>
          </a:p>
          <a:p>
            <a:r>
              <a:rPr lang="en-US" dirty="0">
                <a:latin typeface="Candara"/>
                <a:cs typeface="Candara"/>
              </a:rPr>
              <a:t>In creating a risk management plan, the first step is to identify all possible risks. </a:t>
            </a:r>
            <a:endParaRPr lang="en-US" dirty="0" smtClean="0">
              <a:latin typeface="Candara"/>
              <a:cs typeface="Candara"/>
            </a:endParaRPr>
          </a:p>
          <a:p>
            <a:r>
              <a:rPr lang="en-US" dirty="0" smtClean="0">
                <a:latin typeface="Candara"/>
                <a:cs typeface="Candara"/>
              </a:rPr>
              <a:t> </a:t>
            </a:r>
            <a:r>
              <a:rPr lang="en-US" dirty="0">
                <a:latin typeface="Candara"/>
                <a:cs typeface="Candara"/>
              </a:rPr>
              <a:t>While it may seem </a:t>
            </a:r>
            <a:r>
              <a:rPr lang="en-US" dirty="0" smtClean="0">
                <a:latin typeface="Candara"/>
                <a:cs typeface="Candara"/>
              </a:rPr>
              <a:t>counterintuitive, </a:t>
            </a:r>
            <a:r>
              <a:rPr lang="en-US" dirty="0">
                <a:latin typeface="Candara"/>
                <a:cs typeface="Candara"/>
              </a:rPr>
              <a:t>you do </a:t>
            </a:r>
            <a:r>
              <a:rPr lang="en-US" b="1" dirty="0">
                <a:latin typeface="Candara"/>
                <a:cs typeface="Candara"/>
              </a:rPr>
              <a:t>not</a:t>
            </a:r>
            <a:r>
              <a:rPr lang="en-US" dirty="0">
                <a:latin typeface="Candara"/>
                <a:cs typeface="Candara"/>
              </a:rPr>
              <a:t> want to plan for all risks.  </a:t>
            </a:r>
            <a:endParaRPr lang="en-US" dirty="0" smtClean="0">
              <a:latin typeface="Candara"/>
              <a:cs typeface="Candara"/>
            </a:endParaRPr>
          </a:p>
          <a:p>
            <a:r>
              <a:rPr lang="en-US" dirty="0" smtClean="0">
                <a:latin typeface="Candara"/>
                <a:cs typeface="Candara"/>
              </a:rPr>
              <a:t>  </a:t>
            </a:r>
            <a:r>
              <a:rPr lang="en-US" dirty="0">
                <a:latin typeface="Candara"/>
                <a:cs typeface="Candara"/>
              </a:rPr>
              <a:t>Only the risks that emerge as “major” based on </a:t>
            </a:r>
            <a:r>
              <a:rPr lang="en-US" dirty="0" smtClean="0">
                <a:latin typeface="Candara"/>
                <a:cs typeface="Candara"/>
              </a:rPr>
              <a:t>probability of occurrence &amp; potential impact are </a:t>
            </a:r>
            <a:r>
              <a:rPr lang="en-US" dirty="0">
                <a:latin typeface="Candara"/>
                <a:cs typeface="Candara"/>
              </a:rPr>
              <a:t>actively planned for.  </a:t>
            </a:r>
            <a:endParaRPr lang="en-US" dirty="0" smtClean="0">
              <a:latin typeface="Candara"/>
              <a:cs typeface="Candara"/>
            </a:endParaRPr>
          </a:p>
          <a:p>
            <a:r>
              <a:rPr lang="en-US" dirty="0" smtClean="0">
                <a:latin typeface="Candara"/>
                <a:cs typeface="Candara"/>
              </a:rPr>
              <a:t>All </a:t>
            </a:r>
            <a:r>
              <a:rPr lang="en-US" dirty="0">
                <a:latin typeface="Candara"/>
                <a:cs typeface="Candara"/>
              </a:rPr>
              <a:t>projects make use of qualitative planning, </a:t>
            </a:r>
            <a:r>
              <a:rPr lang="en-US" dirty="0" smtClean="0">
                <a:latin typeface="Candara"/>
                <a:cs typeface="Candara"/>
              </a:rPr>
              <a:t>&amp; </a:t>
            </a:r>
            <a:r>
              <a:rPr lang="en-US" dirty="0">
                <a:latin typeface="Candara"/>
                <a:cs typeface="Candara"/>
              </a:rPr>
              <a:t>larger projects often proceed to quantitative planning (if may help you to remember that the “l” in </a:t>
            </a:r>
            <a:r>
              <a:rPr lang="en-US" i="1" dirty="0">
                <a:latin typeface="Candara"/>
                <a:cs typeface="Candara"/>
              </a:rPr>
              <a:t>qualitative</a:t>
            </a:r>
            <a:r>
              <a:rPr lang="en-US" dirty="0">
                <a:latin typeface="Candara"/>
                <a:cs typeface="Candara"/>
              </a:rPr>
              <a:t> comes alphabetically before the “n” in </a:t>
            </a:r>
            <a:r>
              <a:rPr lang="en-US" i="1" dirty="0">
                <a:latin typeface="Candara"/>
                <a:cs typeface="Candara"/>
              </a:rPr>
              <a:t>quantitative).</a:t>
            </a:r>
            <a:r>
              <a:rPr lang="en-US" dirty="0">
                <a:latin typeface="Candara"/>
                <a:cs typeface="Candara"/>
              </a:rPr>
              <a:t>  </a:t>
            </a:r>
            <a:r>
              <a:rPr lang="en-US" dirty="0" smtClean="0">
                <a:latin typeface="Candara"/>
                <a:cs typeface="Candara"/>
              </a:rPr>
              <a:t>Be </a:t>
            </a:r>
            <a:r>
              <a:rPr lang="en-US" dirty="0">
                <a:latin typeface="Candara"/>
                <a:cs typeface="Candara"/>
              </a:rPr>
              <a:t>familiar with the most common quantitative assessments.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199" y="6056416"/>
            <a:ext cx="7315201" cy="665059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1964241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/>
              <a:t>Casa de Paz Development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Brainstorm all risks you can imagine for Casa de Paz.</a:t>
            </a:r>
          </a:p>
          <a:p>
            <a:endParaRPr lang="en-US" dirty="0"/>
          </a:p>
          <a:p>
            <a:r>
              <a:rPr lang="en-US" dirty="0" smtClean="0"/>
              <a:t>Qualitatively assess risks to determine big ones.</a:t>
            </a:r>
          </a:p>
          <a:p>
            <a:endParaRPr lang="en-US" dirty="0"/>
          </a:p>
          <a:p>
            <a:r>
              <a:rPr lang="en-US" dirty="0" smtClean="0"/>
              <a:t>Create response plans for big risks.</a:t>
            </a:r>
          </a:p>
          <a:p>
            <a:endParaRPr lang="en-US" dirty="0"/>
          </a:p>
          <a:p>
            <a:r>
              <a:rPr lang="en-US" dirty="0" smtClean="0"/>
              <a:t>Which are so big, they threaten the entire project (showstoppers)?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23158" y="6176964"/>
            <a:ext cx="6930242" cy="544512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4797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516" y="0"/>
            <a:ext cx="9999133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Texas Medical Center</a:t>
            </a: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5486400" y="5334001"/>
            <a:ext cx="6400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2550">
              <a:buFont typeface="Wingdings 2" charset="0"/>
              <a:buNone/>
            </a:pPr>
            <a:r>
              <a:rPr lang="en-US" sz="2400" b="1" i="1" dirty="0">
                <a:solidFill>
                  <a:srgbClr val="331FA8"/>
                </a:solidFill>
                <a:latin typeface="Candara"/>
                <a:cs typeface="Candara"/>
              </a:rPr>
              <a:t>Rhonda </a:t>
            </a:r>
            <a:r>
              <a:rPr lang="en-US" sz="2400" b="1" i="1" dirty="0" err="1">
                <a:solidFill>
                  <a:srgbClr val="331FA8"/>
                </a:solidFill>
                <a:latin typeface="Candara"/>
                <a:cs typeface="Candara"/>
              </a:rPr>
              <a:t>Wendler</a:t>
            </a:r>
            <a:endParaRPr lang="en-US" sz="2400" b="1" i="1" dirty="0">
              <a:solidFill>
                <a:srgbClr val="331FA8"/>
              </a:solidFill>
              <a:latin typeface="Candara"/>
              <a:cs typeface="Candara"/>
            </a:endParaRPr>
          </a:p>
          <a:p>
            <a:pPr marL="82550">
              <a:buFont typeface="Wingdings 2" charset="0"/>
              <a:buNone/>
            </a:pPr>
            <a:r>
              <a:rPr lang="en-US" sz="2400" b="1" i="1" dirty="0">
                <a:solidFill>
                  <a:srgbClr val="331FA8"/>
                </a:solidFill>
                <a:latin typeface="Candara"/>
                <a:cs typeface="Candara"/>
              </a:rPr>
              <a:t>Texas Medical Center News</a:t>
            </a:r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 bwMode="auto">
          <a:xfrm>
            <a:off x="921327" y="2133600"/>
            <a:ext cx="10991274" cy="3124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82550" indent="0">
              <a:buFont typeface="Wingdings 2" charset="0"/>
              <a:buNone/>
            </a:pPr>
            <a:r>
              <a:rPr lang="en-US" sz="2800" i="1" dirty="0">
                <a:latin typeface="Candara"/>
                <a:cs typeface="Candara"/>
              </a:rPr>
              <a:t>“While project managers cannot prevent hurricanes, through careful risk planning, actions can be taken to greatly mitigate the impact.”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4395" y="6068291"/>
            <a:ext cx="8402781" cy="789709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53156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33159" y="0"/>
            <a:ext cx="107696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</a:pPr>
            <a:r>
              <a:rPr lang="en-US" sz="2800" dirty="0" smtClean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Project Risk Planning</a:t>
            </a:r>
            <a:endParaRPr lang="en-US" sz="2800" dirty="0">
              <a:effectLst>
                <a:outerShdw sx="1000" sy="1000" algn="tl">
                  <a:srgbClr val="3F7A19"/>
                </a:outerShdw>
              </a:effectLst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3577" y="1536452"/>
            <a:ext cx="10700423" cy="45259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Candara"/>
                <a:cs typeface="Candara"/>
              </a:rPr>
              <a:t>Approach to risk is same on any project: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Candara"/>
                <a:cs typeface="Candara"/>
              </a:rPr>
              <a:t>Identify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Candara"/>
                <a:cs typeface="Candara"/>
              </a:rPr>
              <a:t>Assess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Candara"/>
                <a:cs typeface="Candara"/>
              </a:rPr>
              <a:t>Respond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andara"/>
                <a:cs typeface="Candara"/>
              </a:rPr>
              <a:t>Level of depth/energy expended on risk planning varies greatly among projects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andara"/>
                <a:cs typeface="Candara"/>
              </a:rPr>
              <a:t>Purpose of risk management is to reduce overall project risk to acceptable level (NOT to avoid risk entirely)</a:t>
            </a:r>
          </a:p>
        </p:txBody>
      </p:sp>
      <p:pic>
        <p:nvPicPr>
          <p:cNvPr id="1229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577" y="5156401"/>
            <a:ext cx="1981200" cy="682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398945" y="5033963"/>
            <a:ext cx="8247704" cy="954107"/>
          </a:xfrm>
          <a:prstGeom prst="rect">
            <a:avLst/>
          </a:prstGeom>
          <a:solidFill>
            <a:srgbClr val="FF9300"/>
          </a:solidFill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dirty="0" smtClean="0">
                <a:solidFill>
                  <a:schemeClr val="bg1"/>
                </a:solidFill>
                <a:latin typeface="Candara"/>
                <a:ea typeface="+mn-ea"/>
                <a:cs typeface="Candara"/>
              </a:rPr>
              <a:t>More detailed risk management in iteration planning, daily stand-up meetings, retrospectives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32509" y="6163294"/>
            <a:ext cx="7820891" cy="558181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7388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53034" y="-95603"/>
            <a:ext cx="10515600" cy="13255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Plan Risk Management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46624" y="5150367"/>
            <a:ext cx="10832654" cy="769441"/>
          </a:xfrm>
          <a:prstGeom prst="rect">
            <a:avLst/>
          </a:prstGeom>
          <a:solidFill>
            <a:srgbClr val="FF9300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Gill Sans M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9pPr>
          </a:lstStyle>
          <a:p>
            <a:pPr lvl="1"/>
            <a:r>
              <a:rPr lang="en-US" sz="2200" b="1" dirty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Plan risk management</a:t>
            </a:r>
            <a:r>
              <a:rPr lang="en-US" sz="2200" dirty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 – “the process of defining </a:t>
            </a:r>
            <a:r>
              <a:rPr lang="en-US" sz="2200" dirty="0" smtClean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how to </a:t>
            </a:r>
            <a:r>
              <a:rPr lang="en-US" sz="2200" dirty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conduct risk management activities for a project.” </a:t>
            </a:r>
            <a:r>
              <a:rPr lang="en-US" sz="2200" dirty="0" smtClean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  </a:t>
            </a:r>
            <a:r>
              <a:rPr lang="en-US" sz="2200" b="1" dirty="0" smtClean="0">
                <a:solidFill>
                  <a:srgbClr val="FFFFFF"/>
                </a:solidFill>
                <a:latin typeface="Candara"/>
                <a:ea typeface="ＭＳ Ｐゴシック" charset="0"/>
                <a:cs typeface="Candara"/>
              </a:rPr>
              <a:t>~Practice Standard for Project Risk Management (PMI)</a:t>
            </a:r>
            <a:endParaRPr lang="en-US" sz="2200" b="1" dirty="0">
              <a:solidFill>
                <a:srgbClr val="FFFFFF"/>
              </a:solidFill>
              <a:latin typeface="Candara"/>
              <a:ea typeface="ＭＳ Ｐゴシック" charset="0"/>
              <a:cs typeface="Candar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6624" y="1992338"/>
            <a:ext cx="108326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FF9300"/>
                </a:solidFill>
                <a:latin typeface="Candara"/>
                <a:cs typeface="Candara"/>
              </a:rPr>
              <a:t>A PM must understand success measures &amp; priorities for a project in order to develop a risk management plan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>
              <a:solidFill>
                <a:srgbClr val="FF9300"/>
              </a:solidFill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FF9300"/>
                </a:solidFill>
                <a:latin typeface="Candara"/>
                <a:cs typeface="Candara"/>
              </a:rPr>
              <a:t>Risk management plan decides details to approach, plan, &amp; execute risk management activities</a:t>
            </a:r>
            <a:endParaRPr lang="en-US" sz="2400" dirty="0">
              <a:solidFill>
                <a:srgbClr val="FF9300"/>
              </a:solidFill>
              <a:latin typeface="Candara"/>
              <a:cs typeface="Candar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4395" y="6222670"/>
            <a:ext cx="7429005" cy="498805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67712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15286" y="-132959"/>
            <a:ext cx="10515600" cy="13255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26988">
              <a:buClr>
                <a:schemeClr val="accent1"/>
              </a:buClr>
              <a:buSzPct val="80000"/>
            </a:pPr>
            <a:r>
              <a:rPr lang="en-US" sz="2800" dirty="0">
                <a:effectLst>
                  <a:outerShdw sx="1000" sy="1000" algn="tl">
                    <a:srgbClr val="3F7A19"/>
                  </a:outerShdw>
                </a:effectLst>
                <a:latin typeface="Candara" charset="0"/>
                <a:ea typeface="Candara" charset="0"/>
                <a:cs typeface="Candara" charset="0"/>
              </a:rPr>
              <a:t>Plan Risk Management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 bwMode="auto">
          <a:xfrm>
            <a:off x="460663" y="1192604"/>
            <a:ext cx="11451937" cy="5208196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dirty="0" smtClean="0">
                <a:latin typeface="Arial" charset="0"/>
                <a:cs typeface="Arial" charset="0"/>
              </a:rPr>
              <a:t>What constitutes project success?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Meeting various agreements (i.e., contracts)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Did project meet customers’ expectations?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Did project help the performing organization?</a:t>
            </a:r>
          </a:p>
          <a:p>
            <a:pPr lvl="2"/>
            <a:r>
              <a:rPr lang="en-US" dirty="0" smtClean="0">
                <a:latin typeface="Arial" charset="0"/>
                <a:cs typeface="Arial" charset="0"/>
              </a:rPr>
              <a:t>New technologies</a:t>
            </a:r>
          </a:p>
          <a:p>
            <a:pPr lvl="2"/>
            <a:r>
              <a:rPr lang="en-US" dirty="0" smtClean="0">
                <a:latin typeface="Arial" charset="0"/>
                <a:cs typeface="Arial" charset="0"/>
              </a:rPr>
              <a:t>Employee growth</a:t>
            </a:r>
          </a:p>
          <a:p>
            <a:pPr lvl="1"/>
            <a:endParaRPr lang="en-US" dirty="0" smtClean="0">
              <a:latin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cs typeface="Arial" charset="0"/>
            </a:endParaRPr>
          </a:p>
          <a:p>
            <a:endParaRPr lang="en-US" dirty="0">
              <a:latin typeface="Arial" charset="0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8148" y="2718699"/>
            <a:ext cx="8193852" cy="403968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81263" y="5902037"/>
            <a:ext cx="4153231" cy="498763"/>
          </a:xfrm>
        </p:spPr>
        <p:txBody>
          <a:bodyPr/>
          <a:lstStyle/>
          <a:p>
            <a:r>
              <a:rPr lang="en-US" sz="1200" dirty="0" smtClean="0"/>
              <a:t>© 2019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39328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3832</TotalTime>
  <Words>4795</Words>
  <Application>Microsoft Macintosh PowerPoint</Application>
  <PresentationFormat>Widescreen</PresentationFormat>
  <Paragraphs>314</Paragraphs>
  <Slides>52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1" baseType="lpstr">
      <vt:lpstr>Arial</vt:lpstr>
      <vt:lpstr>Calibri</vt:lpstr>
      <vt:lpstr>Calibri Light</vt:lpstr>
      <vt:lpstr>Candara</vt:lpstr>
      <vt:lpstr>Gill Sans MT</vt:lpstr>
      <vt:lpstr>ＭＳ Ｐゴシック</vt:lpstr>
      <vt:lpstr>Wingdings</vt:lpstr>
      <vt:lpstr>Wingdings 2</vt:lpstr>
      <vt:lpstr>Office Theme</vt:lpstr>
      <vt:lpstr>CONTEMPORARY PROJECT MANAGEMENT, 4E</vt:lpstr>
      <vt:lpstr>Project Risk Planning</vt:lpstr>
      <vt:lpstr>Chapter 11 Core Objectives:</vt:lpstr>
      <vt:lpstr>Chapter 11 Technical Objectives:</vt:lpstr>
      <vt:lpstr>Chapter 11 Behavioral Objectives:</vt:lpstr>
      <vt:lpstr>Texas Medical Center</vt:lpstr>
      <vt:lpstr>Project Risk Planning</vt:lpstr>
      <vt:lpstr>Plan Risk Management</vt:lpstr>
      <vt:lpstr>Plan Risk Management</vt:lpstr>
      <vt:lpstr>Specific Project Stakeholder Priorities</vt:lpstr>
      <vt:lpstr>Risk Management Planning &amp; Stakeholder Priorities</vt:lpstr>
      <vt:lpstr>Understanding the Project Risk</vt:lpstr>
      <vt:lpstr>Plan Risk Management </vt:lpstr>
      <vt:lpstr>Roles and Responsibilities</vt:lpstr>
      <vt:lpstr>Categories and Definitions</vt:lpstr>
      <vt:lpstr>Risks Over the Project Life Cycle</vt:lpstr>
      <vt:lpstr>Categories and Definitions</vt:lpstr>
      <vt:lpstr>Breakout Session!</vt:lpstr>
      <vt:lpstr>International Construction Project Risk Factors</vt:lpstr>
      <vt:lpstr>Top Risks for International Projects</vt:lpstr>
      <vt:lpstr>Top Risks for Software Projects</vt:lpstr>
      <vt:lpstr>Identify Risks</vt:lpstr>
      <vt:lpstr>Information Gathering</vt:lpstr>
      <vt:lpstr>Information Gathering</vt:lpstr>
      <vt:lpstr>Structured Reviews</vt:lpstr>
      <vt:lpstr>Understanding Relationships</vt:lpstr>
      <vt:lpstr>Understanding Relationships</vt:lpstr>
      <vt:lpstr>Risk Register</vt:lpstr>
      <vt:lpstr>Breakout Session!</vt:lpstr>
      <vt:lpstr>Risk Analysis</vt:lpstr>
      <vt:lpstr>Perform qualitative Risk Analysis</vt:lpstr>
      <vt:lpstr>Qualitative Risk Assessment</vt:lpstr>
      <vt:lpstr>Qualitative Risk Analysis</vt:lpstr>
      <vt:lpstr>Cause and Effect Diagram</vt:lpstr>
      <vt:lpstr>Cause and Effect Diagram</vt:lpstr>
      <vt:lpstr>Perform Quantitative Risk Analysis</vt:lpstr>
      <vt:lpstr>Common Quantitative Risk Analysis Techniques</vt:lpstr>
      <vt:lpstr>Common Quantitative Risk Analysis Techniques</vt:lpstr>
      <vt:lpstr>Criteria for Selecting a Quantitative Risk Technique Methodology</vt:lpstr>
      <vt:lpstr>Risk Register Updates</vt:lpstr>
      <vt:lpstr>Plan Risk Responses</vt:lpstr>
      <vt:lpstr>Strategies for responding to risks</vt:lpstr>
      <vt:lpstr>Breakout Session!</vt:lpstr>
      <vt:lpstr>Risk Register Updates</vt:lpstr>
      <vt:lpstr>Summary</vt:lpstr>
      <vt:lpstr>Summary</vt:lpstr>
      <vt:lpstr>Risk Management on a Satellite Development Project</vt:lpstr>
      <vt:lpstr>Risk Management on a Satellite Development Project</vt:lpstr>
      <vt:lpstr>Risk Management Worksheet</vt:lpstr>
      <vt:lpstr>Risk Management on a Satellite Development Project</vt:lpstr>
      <vt:lpstr>PMBOK Exams</vt:lpstr>
      <vt:lpstr>Casa de Paz Development Project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Vittal Anantatmula</dc:creator>
  <cp:lastModifiedBy>Tim Kloppenborg</cp:lastModifiedBy>
  <cp:revision>137</cp:revision>
  <dcterms:created xsi:type="dcterms:W3CDTF">2017-08-18T13:36:28Z</dcterms:created>
  <dcterms:modified xsi:type="dcterms:W3CDTF">2017-10-16T22:15:24Z</dcterms:modified>
</cp:coreProperties>
</file>