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2" r:id="rId18"/>
    <p:sldId id="273" r:id="rId19"/>
    <p:sldId id="275" r:id="rId20"/>
    <p:sldId id="274"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9" autoAdjust="0"/>
    <p:restoredTop sz="94660"/>
  </p:normalViewPr>
  <p:slideViewPr>
    <p:cSldViewPr>
      <p:cViewPr>
        <p:scale>
          <a:sx n="107" d="100"/>
          <a:sy n="107" d="100"/>
        </p:scale>
        <p:origin x="-1728"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AE200D-2166-4EF8-B379-568A25A1BB6D}" type="datetimeFigureOut">
              <a:rPr lang="en-US" smtClean="0"/>
              <a:t>10/1/2013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9AAC07-1014-4532-986C-6D6EB8B55160}" type="slidenum">
              <a:rPr lang="en-US" smtClean="0"/>
              <a:t>‹#›</a:t>
            </a:fld>
            <a:endParaRPr lang="en-US"/>
          </a:p>
        </p:txBody>
      </p:sp>
    </p:spTree>
    <p:extLst>
      <p:ext uri="{BB962C8B-B14F-4D97-AF65-F5344CB8AC3E}">
        <p14:creationId xmlns:p14="http://schemas.microsoft.com/office/powerpoint/2010/main" val="1420119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Thanks Elizabeth!</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309AAC07-1014-4532-986C-6D6EB8B55160}" type="slidenum">
              <a:rPr lang="en-US" smtClean="0"/>
              <a:t>7</a:t>
            </a:fld>
            <a:endParaRPr lang="en-US"/>
          </a:p>
        </p:txBody>
      </p:sp>
    </p:spTree>
    <p:extLst>
      <p:ext uri="{BB962C8B-B14F-4D97-AF65-F5344CB8AC3E}">
        <p14:creationId xmlns:p14="http://schemas.microsoft.com/office/powerpoint/2010/main" val="3343889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Aristotle defines potentiality as “Might chance to happen/not</a:t>
            </a:r>
            <a:r>
              <a:rPr lang="en-US" baseline="0" dirty="0" smtClean="0"/>
              <a:t> to happen”. </a:t>
            </a:r>
            <a:endParaRPr lang="en-US" dirty="0"/>
          </a:p>
        </p:txBody>
      </p:sp>
      <p:sp>
        <p:nvSpPr>
          <p:cNvPr id="4" name="Slide Number Placeholder 3"/>
          <p:cNvSpPr>
            <a:spLocks noGrp="1"/>
          </p:cNvSpPr>
          <p:nvPr>
            <p:ph type="sldNum" sz="quarter" idx="10"/>
          </p:nvPr>
        </p:nvSpPr>
        <p:spPr/>
        <p:txBody>
          <a:bodyPr/>
          <a:lstStyle/>
          <a:p>
            <a:fld id="{309AAC07-1014-4532-986C-6D6EB8B55160}" type="slidenum">
              <a:rPr lang="en-US" smtClean="0"/>
              <a:t>8</a:t>
            </a:fld>
            <a:endParaRPr lang="en-US"/>
          </a:p>
        </p:txBody>
      </p:sp>
    </p:spTree>
    <p:extLst>
      <p:ext uri="{BB962C8B-B14F-4D97-AF65-F5344CB8AC3E}">
        <p14:creationId xmlns:p14="http://schemas.microsoft.com/office/powerpoint/2010/main" val="3893115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a:t>
            </a:r>
            <a:r>
              <a:rPr lang="en-US" baseline="0" dirty="0" smtClean="0"/>
              <a:t> Aristotle’s principle of internal change is the change from potentiality to actuality. *See slide 9 for the four causes.   </a:t>
            </a:r>
            <a:endParaRPr lang="en-US" dirty="0"/>
          </a:p>
        </p:txBody>
      </p:sp>
      <p:sp>
        <p:nvSpPr>
          <p:cNvPr id="4" name="Slide Number Placeholder 3"/>
          <p:cNvSpPr>
            <a:spLocks noGrp="1"/>
          </p:cNvSpPr>
          <p:nvPr>
            <p:ph type="sldNum" sz="quarter" idx="10"/>
          </p:nvPr>
        </p:nvSpPr>
        <p:spPr/>
        <p:txBody>
          <a:bodyPr/>
          <a:lstStyle/>
          <a:p>
            <a:fld id="{309AAC07-1014-4532-986C-6D6EB8B55160}" type="slidenum">
              <a:rPr lang="en-US" smtClean="0"/>
              <a:t>13</a:t>
            </a:fld>
            <a:endParaRPr lang="en-US"/>
          </a:p>
        </p:txBody>
      </p:sp>
    </p:spTree>
    <p:extLst>
      <p:ext uri="{BB962C8B-B14F-4D97-AF65-F5344CB8AC3E}">
        <p14:creationId xmlns:p14="http://schemas.microsoft.com/office/powerpoint/2010/main" val="821043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Aristotle considered the prime mover as the form and the universe as substance. Aristotle prime mover is also</a:t>
            </a:r>
            <a:r>
              <a:rPr lang="en-US" baseline="0" dirty="0" smtClean="0"/>
              <a:t> a logical postulate </a:t>
            </a:r>
            <a:r>
              <a:rPr lang="en-US" baseline="0" smtClean="0"/>
              <a:t>of necessity.   </a:t>
            </a:r>
            <a:endParaRPr lang="en-US" dirty="0"/>
          </a:p>
        </p:txBody>
      </p:sp>
      <p:sp>
        <p:nvSpPr>
          <p:cNvPr id="4" name="Slide Number Placeholder 3"/>
          <p:cNvSpPr>
            <a:spLocks noGrp="1"/>
          </p:cNvSpPr>
          <p:nvPr>
            <p:ph type="sldNum" sz="quarter" idx="10"/>
          </p:nvPr>
        </p:nvSpPr>
        <p:spPr/>
        <p:txBody>
          <a:bodyPr/>
          <a:lstStyle/>
          <a:p>
            <a:fld id="{309AAC07-1014-4532-986C-6D6EB8B55160}" type="slidenum">
              <a:rPr lang="en-US" smtClean="0"/>
              <a:t>14</a:t>
            </a:fld>
            <a:endParaRPr lang="en-US"/>
          </a:p>
        </p:txBody>
      </p:sp>
    </p:spTree>
    <p:extLst>
      <p:ext uri="{BB962C8B-B14F-4D97-AF65-F5344CB8AC3E}">
        <p14:creationId xmlns:p14="http://schemas.microsoft.com/office/powerpoint/2010/main" val="29786271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Nicomachean</a:t>
            </a:r>
            <a:r>
              <a:rPr lang="en-US" dirty="0" smtClean="0"/>
              <a:t> pg. 174 text. Ethics is derived from the ethos</a:t>
            </a:r>
            <a:r>
              <a:rPr lang="en-US" baseline="0" dirty="0" smtClean="0"/>
              <a:t> which translated means habit. </a:t>
            </a:r>
            <a:r>
              <a:rPr lang="en-US" dirty="0" smtClean="0"/>
              <a:t> </a:t>
            </a:r>
            <a:endParaRPr lang="en-US" dirty="0"/>
          </a:p>
        </p:txBody>
      </p:sp>
      <p:sp>
        <p:nvSpPr>
          <p:cNvPr id="4" name="Slide Number Placeholder 3"/>
          <p:cNvSpPr>
            <a:spLocks noGrp="1"/>
          </p:cNvSpPr>
          <p:nvPr>
            <p:ph type="sldNum" sz="quarter" idx="10"/>
          </p:nvPr>
        </p:nvSpPr>
        <p:spPr/>
        <p:txBody>
          <a:bodyPr/>
          <a:lstStyle/>
          <a:p>
            <a:fld id="{309AAC07-1014-4532-986C-6D6EB8B55160}" type="slidenum">
              <a:rPr lang="en-US" smtClean="0"/>
              <a:t>15</a:t>
            </a:fld>
            <a:endParaRPr lang="en-US"/>
          </a:p>
        </p:txBody>
      </p:sp>
    </p:spTree>
    <p:extLst>
      <p:ext uri="{BB962C8B-B14F-4D97-AF65-F5344CB8AC3E}">
        <p14:creationId xmlns:p14="http://schemas.microsoft.com/office/powerpoint/2010/main" val="29819558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Euthanasia/good</a:t>
            </a:r>
            <a:r>
              <a:rPr lang="en-US" baseline="0" dirty="0" smtClean="0"/>
              <a:t> death- Euphoria/ good feeling…  Aristotle: “enjoyment of bodily pressures is within the reach of anybody, of a slave no less then…pleasure alone is not happiness”.  </a:t>
            </a:r>
            <a:endParaRPr lang="en-US" dirty="0"/>
          </a:p>
        </p:txBody>
      </p:sp>
      <p:sp>
        <p:nvSpPr>
          <p:cNvPr id="4" name="Slide Number Placeholder 3"/>
          <p:cNvSpPr>
            <a:spLocks noGrp="1"/>
          </p:cNvSpPr>
          <p:nvPr>
            <p:ph type="sldNum" sz="quarter" idx="10"/>
          </p:nvPr>
        </p:nvSpPr>
        <p:spPr/>
        <p:txBody>
          <a:bodyPr/>
          <a:lstStyle/>
          <a:p>
            <a:fld id="{309AAC07-1014-4532-986C-6D6EB8B55160}" type="slidenum">
              <a:rPr lang="en-US" smtClean="0"/>
              <a:t>17</a:t>
            </a:fld>
            <a:endParaRPr lang="en-US"/>
          </a:p>
        </p:txBody>
      </p:sp>
    </p:spTree>
    <p:extLst>
      <p:ext uri="{BB962C8B-B14F-4D97-AF65-F5344CB8AC3E}">
        <p14:creationId xmlns:p14="http://schemas.microsoft.com/office/powerpoint/2010/main" val="3162133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Knowledge is divided into the necessary</a:t>
            </a:r>
            <a:r>
              <a:rPr lang="en-US" baseline="0" dirty="0" smtClean="0"/>
              <a:t> with corresponding intellectual virtues and the contingent with practical knowledge corresponding with moral virtues. </a:t>
            </a:r>
            <a:endParaRPr lang="en-US" dirty="0"/>
          </a:p>
        </p:txBody>
      </p:sp>
      <p:sp>
        <p:nvSpPr>
          <p:cNvPr id="4" name="Slide Number Placeholder 3"/>
          <p:cNvSpPr>
            <a:spLocks noGrp="1"/>
          </p:cNvSpPr>
          <p:nvPr>
            <p:ph type="sldNum" sz="quarter" idx="10"/>
          </p:nvPr>
        </p:nvSpPr>
        <p:spPr/>
        <p:txBody>
          <a:bodyPr/>
          <a:lstStyle/>
          <a:p>
            <a:fld id="{309AAC07-1014-4532-986C-6D6EB8B55160}" type="slidenum">
              <a:rPr lang="en-US" smtClean="0"/>
              <a:t>18</a:t>
            </a:fld>
            <a:endParaRPr lang="en-US"/>
          </a:p>
        </p:txBody>
      </p:sp>
    </p:spTree>
    <p:extLst>
      <p:ext uri="{BB962C8B-B14F-4D97-AF65-F5344CB8AC3E}">
        <p14:creationId xmlns:p14="http://schemas.microsoft.com/office/powerpoint/2010/main" val="34061063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Aristotle says that the virtues</a:t>
            </a:r>
            <a:r>
              <a:rPr lang="en-US" baseline="0" dirty="0" smtClean="0"/>
              <a:t> are not given to us by nature: they are achieved by habit/practice.  </a:t>
            </a:r>
            <a:endParaRPr lang="en-US" dirty="0"/>
          </a:p>
        </p:txBody>
      </p:sp>
      <p:sp>
        <p:nvSpPr>
          <p:cNvPr id="4" name="Slide Number Placeholder 3"/>
          <p:cNvSpPr>
            <a:spLocks noGrp="1"/>
          </p:cNvSpPr>
          <p:nvPr>
            <p:ph type="sldNum" sz="quarter" idx="10"/>
          </p:nvPr>
        </p:nvSpPr>
        <p:spPr/>
        <p:txBody>
          <a:bodyPr/>
          <a:lstStyle/>
          <a:p>
            <a:fld id="{309AAC07-1014-4532-986C-6D6EB8B55160}" type="slidenum">
              <a:rPr lang="en-US" smtClean="0"/>
              <a:t>19</a:t>
            </a:fld>
            <a:endParaRPr lang="en-US"/>
          </a:p>
        </p:txBody>
      </p:sp>
    </p:spTree>
    <p:extLst>
      <p:ext uri="{BB962C8B-B14F-4D97-AF65-F5344CB8AC3E}">
        <p14:creationId xmlns:p14="http://schemas.microsoft.com/office/powerpoint/2010/main" val="2503440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5351FF-4D48-4DDA-8FEF-9ADDCB370C1C}" type="datetimeFigureOut">
              <a:rPr lang="en-US" smtClean="0"/>
              <a:t>10/1/2013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88219-E3CD-41CC-9ED4-6E6F093CEC6E}" type="slidenum">
              <a:rPr lang="en-US" smtClean="0"/>
              <a:t>‹#›</a:t>
            </a:fld>
            <a:endParaRPr lang="en-US"/>
          </a:p>
        </p:txBody>
      </p:sp>
    </p:spTree>
    <p:extLst>
      <p:ext uri="{BB962C8B-B14F-4D97-AF65-F5344CB8AC3E}">
        <p14:creationId xmlns:p14="http://schemas.microsoft.com/office/powerpoint/2010/main" val="2349369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5351FF-4D48-4DDA-8FEF-9ADDCB370C1C}" type="datetimeFigureOut">
              <a:rPr lang="en-US" smtClean="0"/>
              <a:t>10/1/2013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88219-E3CD-41CC-9ED4-6E6F093CEC6E}" type="slidenum">
              <a:rPr lang="en-US" smtClean="0"/>
              <a:t>‹#›</a:t>
            </a:fld>
            <a:endParaRPr lang="en-US"/>
          </a:p>
        </p:txBody>
      </p:sp>
    </p:spTree>
    <p:extLst>
      <p:ext uri="{BB962C8B-B14F-4D97-AF65-F5344CB8AC3E}">
        <p14:creationId xmlns:p14="http://schemas.microsoft.com/office/powerpoint/2010/main" val="2412600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5351FF-4D48-4DDA-8FEF-9ADDCB370C1C}" type="datetimeFigureOut">
              <a:rPr lang="en-US" smtClean="0"/>
              <a:t>10/1/2013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88219-E3CD-41CC-9ED4-6E6F093CEC6E}" type="slidenum">
              <a:rPr lang="en-US" smtClean="0"/>
              <a:t>‹#›</a:t>
            </a:fld>
            <a:endParaRPr lang="en-US"/>
          </a:p>
        </p:txBody>
      </p:sp>
    </p:spTree>
    <p:extLst>
      <p:ext uri="{BB962C8B-B14F-4D97-AF65-F5344CB8AC3E}">
        <p14:creationId xmlns:p14="http://schemas.microsoft.com/office/powerpoint/2010/main" val="998010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5351FF-4D48-4DDA-8FEF-9ADDCB370C1C}" type="datetimeFigureOut">
              <a:rPr lang="en-US" smtClean="0"/>
              <a:t>10/1/2013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88219-E3CD-41CC-9ED4-6E6F093CEC6E}" type="slidenum">
              <a:rPr lang="en-US" smtClean="0"/>
              <a:t>‹#›</a:t>
            </a:fld>
            <a:endParaRPr lang="en-US"/>
          </a:p>
        </p:txBody>
      </p:sp>
    </p:spTree>
    <p:extLst>
      <p:ext uri="{BB962C8B-B14F-4D97-AF65-F5344CB8AC3E}">
        <p14:creationId xmlns:p14="http://schemas.microsoft.com/office/powerpoint/2010/main" val="604932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5351FF-4D48-4DDA-8FEF-9ADDCB370C1C}" type="datetimeFigureOut">
              <a:rPr lang="en-US" smtClean="0"/>
              <a:t>10/1/2013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88219-E3CD-41CC-9ED4-6E6F093CEC6E}" type="slidenum">
              <a:rPr lang="en-US" smtClean="0"/>
              <a:t>‹#›</a:t>
            </a:fld>
            <a:endParaRPr lang="en-US"/>
          </a:p>
        </p:txBody>
      </p:sp>
    </p:spTree>
    <p:extLst>
      <p:ext uri="{BB962C8B-B14F-4D97-AF65-F5344CB8AC3E}">
        <p14:creationId xmlns:p14="http://schemas.microsoft.com/office/powerpoint/2010/main" val="969842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5351FF-4D48-4DDA-8FEF-9ADDCB370C1C}" type="datetimeFigureOut">
              <a:rPr lang="en-US" smtClean="0"/>
              <a:t>10/1/2013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D88219-E3CD-41CC-9ED4-6E6F093CEC6E}" type="slidenum">
              <a:rPr lang="en-US" smtClean="0"/>
              <a:t>‹#›</a:t>
            </a:fld>
            <a:endParaRPr lang="en-US"/>
          </a:p>
        </p:txBody>
      </p:sp>
    </p:spTree>
    <p:extLst>
      <p:ext uri="{BB962C8B-B14F-4D97-AF65-F5344CB8AC3E}">
        <p14:creationId xmlns:p14="http://schemas.microsoft.com/office/powerpoint/2010/main" val="2414250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5351FF-4D48-4DDA-8FEF-9ADDCB370C1C}" type="datetimeFigureOut">
              <a:rPr lang="en-US" smtClean="0"/>
              <a:t>10/1/2013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D88219-E3CD-41CC-9ED4-6E6F093CEC6E}" type="slidenum">
              <a:rPr lang="en-US" smtClean="0"/>
              <a:t>‹#›</a:t>
            </a:fld>
            <a:endParaRPr lang="en-US"/>
          </a:p>
        </p:txBody>
      </p:sp>
    </p:spTree>
    <p:extLst>
      <p:ext uri="{BB962C8B-B14F-4D97-AF65-F5344CB8AC3E}">
        <p14:creationId xmlns:p14="http://schemas.microsoft.com/office/powerpoint/2010/main" val="2740073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5351FF-4D48-4DDA-8FEF-9ADDCB370C1C}" type="datetimeFigureOut">
              <a:rPr lang="en-US" smtClean="0"/>
              <a:t>10/1/2013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D88219-E3CD-41CC-9ED4-6E6F093CEC6E}" type="slidenum">
              <a:rPr lang="en-US" smtClean="0"/>
              <a:t>‹#›</a:t>
            </a:fld>
            <a:endParaRPr lang="en-US"/>
          </a:p>
        </p:txBody>
      </p:sp>
    </p:spTree>
    <p:extLst>
      <p:ext uri="{BB962C8B-B14F-4D97-AF65-F5344CB8AC3E}">
        <p14:creationId xmlns:p14="http://schemas.microsoft.com/office/powerpoint/2010/main" val="327530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5351FF-4D48-4DDA-8FEF-9ADDCB370C1C}" type="datetimeFigureOut">
              <a:rPr lang="en-US" smtClean="0"/>
              <a:t>10/1/2013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D88219-E3CD-41CC-9ED4-6E6F093CEC6E}" type="slidenum">
              <a:rPr lang="en-US" smtClean="0"/>
              <a:t>‹#›</a:t>
            </a:fld>
            <a:endParaRPr lang="en-US"/>
          </a:p>
        </p:txBody>
      </p:sp>
    </p:spTree>
    <p:extLst>
      <p:ext uri="{BB962C8B-B14F-4D97-AF65-F5344CB8AC3E}">
        <p14:creationId xmlns:p14="http://schemas.microsoft.com/office/powerpoint/2010/main" val="4082753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5351FF-4D48-4DDA-8FEF-9ADDCB370C1C}" type="datetimeFigureOut">
              <a:rPr lang="en-US" smtClean="0"/>
              <a:t>10/1/2013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D88219-E3CD-41CC-9ED4-6E6F093CEC6E}" type="slidenum">
              <a:rPr lang="en-US" smtClean="0"/>
              <a:t>‹#›</a:t>
            </a:fld>
            <a:endParaRPr lang="en-US"/>
          </a:p>
        </p:txBody>
      </p:sp>
    </p:spTree>
    <p:extLst>
      <p:ext uri="{BB962C8B-B14F-4D97-AF65-F5344CB8AC3E}">
        <p14:creationId xmlns:p14="http://schemas.microsoft.com/office/powerpoint/2010/main" val="1937883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5351FF-4D48-4DDA-8FEF-9ADDCB370C1C}" type="datetimeFigureOut">
              <a:rPr lang="en-US" smtClean="0"/>
              <a:t>10/1/2013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D88219-E3CD-41CC-9ED4-6E6F093CEC6E}" type="slidenum">
              <a:rPr lang="en-US" smtClean="0"/>
              <a:t>‹#›</a:t>
            </a:fld>
            <a:endParaRPr lang="en-US"/>
          </a:p>
        </p:txBody>
      </p:sp>
    </p:spTree>
    <p:extLst>
      <p:ext uri="{BB962C8B-B14F-4D97-AF65-F5344CB8AC3E}">
        <p14:creationId xmlns:p14="http://schemas.microsoft.com/office/powerpoint/2010/main" val="2519003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5351FF-4D48-4DDA-8FEF-9ADDCB370C1C}" type="datetimeFigureOut">
              <a:rPr lang="en-US" smtClean="0"/>
              <a:t>10/1/2013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D88219-E3CD-41CC-9ED4-6E6F093CEC6E}" type="slidenum">
              <a:rPr lang="en-US" smtClean="0"/>
              <a:t>‹#›</a:t>
            </a:fld>
            <a:endParaRPr lang="en-US"/>
          </a:p>
        </p:txBody>
      </p:sp>
    </p:spTree>
    <p:extLst>
      <p:ext uri="{BB962C8B-B14F-4D97-AF65-F5344CB8AC3E}">
        <p14:creationId xmlns:p14="http://schemas.microsoft.com/office/powerpoint/2010/main" val="3536108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Aristotle </a:t>
            </a:r>
            <a:endParaRPr lang="en-US" sz="3600" dirty="0"/>
          </a:p>
        </p:txBody>
      </p:sp>
      <p:sp>
        <p:nvSpPr>
          <p:cNvPr id="3" name="Content Placeholder 2"/>
          <p:cNvSpPr>
            <a:spLocks noGrp="1"/>
          </p:cNvSpPr>
          <p:nvPr>
            <p:ph idx="1"/>
          </p:nvPr>
        </p:nvSpPr>
        <p:spPr/>
        <p:txBody>
          <a:bodyPr>
            <a:normAutofit/>
          </a:bodyPr>
          <a:lstStyle/>
          <a:p>
            <a:pPr marL="0" indent="0">
              <a:buNone/>
            </a:pPr>
            <a:r>
              <a:rPr lang="en-US" sz="2400" dirty="0" smtClean="0"/>
              <a:t>Bio: Aristotle is sometimes referred to as the father of logic and biology. He was born to an aristocratic family and studied under Plato. Eventually he left Plato’s academy to form his own school. </a:t>
            </a:r>
          </a:p>
          <a:p>
            <a:pPr marL="0" indent="0">
              <a:buNone/>
            </a:pPr>
            <a:r>
              <a:rPr lang="en-US" sz="2400" dirty="0" smtClean="0"/>
              <a:t>Aristotle was less interested in mathematics than Plato &amp; more interested in empirical data(facts that can be measured by the senses).  </a:t>
            </a:r>
          </a:p>
          <a:p>
            <a:pPr marL="0" indent="0">
              <a:buNone/>
            </a:pPr>
            <a:r>
              <a:rPr lang="en-US" sz="2400" dirty="0" smtClean="0"/>
              <a:t>If Plato’s phil. thought was aimed towards the world of Being:        (reason alone gives knowledge of the Forms), then Aristotle’s phil. thought will focus on the world of Becoming(the senses will give us insight into the physical world and change).       </a:t>
            </a:r>
            <a:endParaRPr lang="en-US" sz="2400" dirty="0"/>
          </a:p>
        </p:txBody>
      </p:sp>
    </p:spTree>
    <p:extLst>
      <p:ext uri="{BB962C8B-B14F-4D97-AF65-F5344CB8AC3E}">
        <p14:creationId xmlns:p14="http://schemas.microsoft.com/office/powerpoint/2010/main" val="23496583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Entelechy:</a:t>
            </a:r>
            <a:br>
              <a:rPr lang="en-US" sz="3600" dirty="0" smtClean="0"/>
            </a:br>
            <a:r>
              <a:rPr lang="en-US" sz="3600" dirty="0" smtClean="0"/>
              <a:t>Striving for </a:t>
            </a:r>
            <a:r>
              <a:rPr lang="en-US" sz="3600" dirty="0"/>
              <a:t>S</a:t>
            </a:r>
            <a:r>
              <a:rPr lang="en-US" sz="3600" dirty="0" smtClean="0"/>
              <a:t>elf Actualization</a:t>
            </a:r>
            <a:endParaRPr lang="en-US" sz="3600" dirty="0"/>
          </a:p>
        </p:txBody>
      </p:sp>
      <p:sp>
        <p:nvSpPr>
          <p:cNvPr id="3" name="Content Placeholder 2"/>
          <p:cNvSpPr>
            <a:spLocks noGrp="1"/>
          </p:cNvSpPr>
          <p:nvPr>
            <p:ph idx="1"/>
          </p:nvPr>
        </p:nvSpPr>
        <p:spPr/>
        <p:txBody>
          <a:bodyPr>
            <a:normAutofit/>
          </a:bodyPr>
          <a:lstStyle/>
          <a:p>
            <a:r>
              <a:rPr lang="en-US" sz="2400" dirty="0" smtClean="0"/>
              <a:t>Entelechy is Aristotle's attempt to explain the </a:t>
            </a:r>
            <a:r>
              <a:rPr lang="en-US" sz="2400" u="sng" dirty="0" smtClean="0"/>
              <a:t>whole</a:t>
            </a:r>
            <a:r>
              <a:rPr lang="en-US" sz="2400" dirty="0" smtClean="0"/>
              <a:t> of </a:t>
            </a:r>
            <a:r>
              <a:rPr lang="en-US" sz="2400" u="sng" dirty="0" smtClean="0"/>
              <a:t>nature</a:t>
            </a:r>
            <a:r>
              <a:rPr lang="en-US" sz="2400" dirty="0" smtClean="0"/>
              <a:t>: things just don’t happen they unfold/develop according to a </a:t>
            </a:r>
            <a:r>
              <a:rPr lang="en-US" sz="2400" u="sng" dirty="0" smtClean="0"/>
              <a:t>nature design</a:t>
            </a:r>
            <a:r>
              <a:rPr lang="en-US" sz="2400" dirty="0" smtClean="0"/>
              <a:t>/ </a:t>
            </a:r>
            <a:r>
              <a:rPr lang="en-US" sz="2400" u="sng" dirty="0" smtClean="0"/>
              <a:t>purpose</a:t>
            </a:r>
            <a:r>
              <a:rPr lang="en-US" sz="2400" dirty="0" smtClean="0"/>
              <a:t>.  </a:t>
            </a:r>
          </a:p>
          <a:p>
            <a:pPr marL="0" indent="0">
              <a:buNone/>
            </a:pPr>
            <a:r>
              <a:rPr lang="en-US" sz="2400" dirty="0" smtClean="0"/>
              <a:t>-The “acorn” lacks the power/ability to actualize itself, become the oak, since it is dependent on external conditions, rain, fertile soil…there is a bit of luck needed.  </a:t>
            </a:r>
          </a:p>
          <a:p>
            <a:pPr marL="0" indent="0">
              <a:buNone/>
            </a:pPr>
            <a:r>
              <a:rPr lang="en-US" sz="2400" dirty="0" smtClean="0"/>
              <a:t>-All life is striving for self actualization but, </a:t>
            </a:r>
          </a:p>
          <a:p>
            <a:pPr marL="0" indent="0">
              <a:buNone/>
            </a:pPr>
            <a:r>
              <a:rPr lang="en-US" sz="2400" dirty="0" smtClean="0"/>
              <a:t>-Human beings have “agency”(the ability to direct the self) towards their </a:t>
            </a:r>
            <a:r>
              <a:rPr lang="en-US" sz="2400" u="sng" dirty="0" smtClean="0"/>
              <a:t>self actualization</a:t>
            </a:r>
            <a:r>
              <a:rPr lang="en-US" sz="2400" dirty="0" smtClean="0"/>
              <a:t>: full development.   </a:t>
            </a:r>
          </a:p>
          <a:p>
            <a:pPr marL="0" indent="0">
              <a:buNone/>
            </a:pPr>
            <a:r>
              <a:rPr lang="en-US" sz="2400" dirty="0" smtClean="0"/>
              <a:t>Aristotle says that there is a </a:t>
            </a:r>
            <a:r>
              <a:rPr lang="en-US" sz="2400" b="1" dirty="0" smtClean="0"/>
              <a:t>Hierarchy</a:t>
            </a:r>
            <a:r>
              <a:rPr lang="en-US" sz="2400" dirty="0" smtClean="0"/>
              <a:t> of </a:t>
            </a:r>
            <a:r>
              <a:rPr lang="en-US" sz="2400" b="1" dirty="0" smtClean="0"/>
              <a:t>Being</a:t>
            </a:r>
            <a:r>
              <a:rPr lang="en-US" sz="2400" dirty="0" smtClean="0"/>
              <a:t>, 3 different ways/  </a:t>
            </a:r>
          </a:p>
          <a:p>
            <a:pPr marL="0" indent="0">
              <a:buNone/>
            </a:pPr>
            <a:r>
              <a:rPr lang="en-US" sz="2400" dirty="0" smtClean="0"/>
              <a:t>that living things can be classified according to their capacities.     </a:t>
            </a:r>
            <a:endParaRPr lang="en-US" sz="2400" dirty="0"/>
          </a:p>
        </p:txBody>
      </p:sp>
    </p:spTree>
    <p:extLst>
      <p:ext uri="{BB962C8B-B14F-4D97-AF65-F5344CB8AC3E}">
        <p14:creationId xmlns:p14="http://schemas.microsoft.com/office/powerpoint/2010/main" val="2584473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Aristotle’s Biology</a:t>
            </a:r>
            <a:r>
              <a:rPr lang="en-US" sz="3200" dirty="0"/>
              <a:t>:</a:t>
            </a:r>
            <a:r>
              <a:rPr lang="en-US" sz="3200" dirty="0" smtClean="0"/>
              <a:t/>
            </a:r>
            <a:br>
              <a:rPr lang="en-US" sz="3200" dirty="0" smtClean="0"/>
            </a:br>
            <a:r>
              <a:rPr lang="en-US" sz="3200" dirty="0" smtClean="0"/>
              <a:t>Hierarchy of Being/Soul  </a:t>
            </a:r>
            <a:endParaRPr lang="en-US" sz="3200" dirty="0"/>
          </a:p>
        </p:txBody>
      </p:sp>
      <p:sp>
        <p:nvSpPr>
          <p:cNvPr id="3" name="Content Placeholder 2"/>
          <p:cNvSpPr>
            <a:spLocks noGrp="1"/>
          </p:cNvSpPr>
          <p:nvPr>
            <p:ph idx="1"/>
          </p:nvPr>
        </p:nvSpPr>
        <p:spPr/>
        <p:txBody>
          <a:bodyPr>
            <a:normAutofit fontScale="92500" lnSpcReduction="10000"/>
          </a:bodyPr>
          <a:lstStyle/>
          <a:p>
            <a:r>
              <a:rPr lang="en-US" sz="2400" dirty="0" smtClean="0"/>
              <a:t>Aristotle divides reality into three different classes dependent upon a thing’s capacity: </a:t>
            </a:r>
          </a:p>
          <a:p>
            <a:pPr marL="0" indent="0">
              <a:buNone/>
            </a:pPr>
            <a:r>
              <a:rPr lang="en-US" sz="2400" dirty="0" smtClean="0"/>
              <a:t>1</a:t>
            </a:r>
            <a:r>
              <a:rPr lang="en-US" sz="2400" baseline="30000" dirty="0" smtClean="0"/>
              <a:t>st</a:t>
            </a:r>
            <a:r>
              <a:rPr lang="en-US" sz="2400" dirty="0" smtClean="0"/>
              <a:t> Vegetative/ with a nutritive </a:t>
            </a:r>
            <a:r>
              <a:rPr lang="en-US" sz="2400" u="sng" dirty="0" smtClean="0"/>
              <a:t>capacity</a:t>
            </a:r>
            <a:r>
              <a:rPr lang="en-US" sz="2400" dirty="0" smtClean="0"/>
              <a:t>: tree, plants have the </a:t>
            </a:r>
            <a:r>
              <a:rPr lang="en-US" sz="2400" u="sng" dirty="0" smtClean="0"/>
              <a:t>ability</a:t>
            </a:r>
            <a:r>
              <a:rPr lang="en-US" sz="2400" dirty="0" smtClean="0"/>
              <a:t> to absorb nutrients.   </a:t>
            </a:r>
          </a:p>
          <a:p>
            <a:pPr marL="0" indent="0">
              <a:buNone/>
            </a:pPr>
            <a:endParaRPr lang="en-US" sz="2400" dirty="0"/>
          </a:p>
          <a:p>
            <a:pPr marL="0" indent="0">
              <a:buNone/>
            </a:pPr>
            <a:r>
              <a:rPr lang="en-US" sz="2400" dirty="0" smtClean="0"/>
              <a:t>2</a:t>
            </a:r>
            <a:r>
              <a:rPr lang="en-US" sz="2400" baseline="30000" dirty="0" smtClean="0"/>
              <a:t>nd</a:t>
            </a:r>
            <a:r>
              <a:rPr lang="en-US" sz="2400" dirty="0" smtClean="0"/>
              <a:t> Sensitive/Sentient is the capacity to take in information, aware of the environment. This higher level ability helps animals survive. </a:t>
            </a:r>
          </a:p>
          <a:p>
            <a:pPr marL="0" indent="0">
              <a:buNone/>
            </a:pPr>
            <a:r>
              <a:rPr lang="en-US" sz="2400" dirty="0" smtClean="0"/>
              <a:t> </a:t>
            </a:r>
          </a:p>
          <a:p>
            <a:pPr marL="0" indent="0">
              <a:buNone/>
            </a:pPr>
            <a:r>
              <a:rPr lang="en-US" sz="2400" dirty="0" smtClean="0"/>
              <a:t>3</a:t>
            </a:r>
            <a:r>
              <a:rPr lang="en-US" sz="2400" baseline="30000" dirty="0" smtClean="0"/>
              <a:t>rd</a:t>
            </a:r>
            <a:r>
              <a:rPr lang="en-US" sz="2400" dirty="0" smtClean="0"/>
              <a:t> Rational soul/ is the unique capacity of humans that allows us to make rational decisions/deliberation. </a:t>
            </a:r>
          </a:p>
          <a:p>
            <a:pPr marL="0" indent="0">
              <a:buNone/>
            </a:pPr>
            <a:r>
              <a:rPr lang="en-US" sz="2400" dirty="0" smtClean="0"/>
              <a:t>Remember, the progression of the capacities: 1</a:t>
            </a:r>
            <a:r>
              <a:rPr lang="en-US" sz="2400" baseline="30000" dirty="0" smtClean="0"/>
              <a:t>st</a:t>
            </a:r>
            <a:r>
              <a:rPr lang="en-US" sz="2400" dirty="0" smtClean="0"/>
              <a:t> alone/2</a:t>
            </a:r>
            <a:r>
              <a:rPr lang="en-US" sz="2400" baseline="30000" dirty="0" smtClean="0"/>
              <a:t>nd</a:t>
            </a:r>
            <a:r>
              <a:rPr lang="en-US" sz="2400" dirty="0" smtClean="0"/>
              <a:t> plus 1</a:t>
            </a:r>
            <a:r>
              <a:rPr lang="en-US" sz="2400" baseline="30000" dirty="0" smtClean="0"/>
              <a:t>st</a:t>
            </a:r>
            <a:r>
              <a:rPr lang="en-US" sz="2400" dirty="0" smtClean="0"/>
              <a:t>/ 3</a:t>
            </a:r>
            <a:r>
              <a:rPr lang="en-US" sz="2400" baseline="30000" dirty="0" smtClean="0"/>
              <a:t>rd</a:t>
            </a:r>
            <a:r>
              <a:rPr lang="en-US" sz="2400" dirty="0" smtClean="0"/>
              <a:t> all three.  </a:t>
            </a:r>
          </a:p>
          <a:p>
            <a:pPr marL="0" indent="0">
              <a:buNone/>
            </a:pPr>
            <a:r>
              <a:rPr lang="en-US" sz="2400" dirty="0" smtClean="0"/>
              <a:t>     </a:t>
            </a:r>
            <a:endParaRPr lang="en-US" sz="2400" dirty="0"/>
          </a:p>
        </p:txBody>
      </p:sp>
    </p:spTree>
    <p:extLst>
      <p:ext uri="{BB962C8B-B14F-4D97-AF65-F5344CB8AC3E}">
        <p14:creationId xmlns:p14="http://schemas.microsoft.com/office/powerpoint/2010/main" val="3857958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Humans as Rational Animals</a:t>
            </a:r>
            <a:endParaRPr lang="en-US" sz="3600" dirty="0"/>
          </a:p>
        </p:txBody>
      </p:sp>
      <p:sp>
        <p:nvSpPr>
          <p:cNvPr id="3" name="Content Placeholder 2"/>
          <p:cNvSpPr>
            <a:spLocks noGrp="1"/>
          </p:cNvSpPr>
          <p:nvPr>
            <p:ph idx="1"/>
          </p:nvPr>
        </p:nvSpPr>
        <p:spPr/>
        <p:txBody>
          <a:bodyPr>
            <a:normAutofit lnSpcReduction="10000"/>
          </a:bodyPr>
          <a:lstStyle/>
          <a:p>
            <a:pPr marL="0" indent="0">
              <a:buNone/>
            </a:pPr>
            <a:r>
              <a:rPr lang="en-US" sz="2400" dirty="0" smtClean="0"/>
              <a:t>Humans are unique in that they have the cognitive capacity for higher level thought: abstract thinking/ deliberation. Though all things have form/ soul/</a:t>
            </a:r>
            <a:r>
              <a:rPr lang="en-US" sz="2400" i="1" dirty="0" smtClean="0"/>
              <a:t>psyche</a:t>
            </a:r>
            <a:r>
              <a:rPr lang="en-US" sz="2400" dirty="0" smtClean="0"/>
              <a:t>, humans’ form has more potentiality thus what Aristotle calls more “Being”.  </a:t>
            </a:r>
          </a:p>
          <a:p>
            <a:pPr marL="0" indent="0" algn="ctr">
              <a:buNone/>
            </a:pPr>
            <a:r>
              <a:rPr lang="en-US" sz="2400" dirty="0" smtClean="0"/>
              <a:t>Humans then consisted of</a:t>
            </a:r>
          </a:p>
          <a:p>
            <a:pPr marL="0" indent="0">
              <a:buNone/>
            </a:pPr>
            <a:endParaRPr lang="en-US" sz="2400" dirty="0" smtClean="0"/>
          </a:p>
          <a:p>
            <a:pPr marL="0" indent="0">
              <a:buNone/>
            </a:pPr>
            <a:r>
              <a:rPr lang="en-US" sz="2400" dirty="0" smtClean="0"/>
              <a:t>Form               </a:t>
            </a:r>
            <a:r>
              <a:rPr lang="en-US" sz="2400" i="1" dirty="0" smtClean="0"/>
              <a:t>Psyche</a:t>
            </a:r>
            <a:r>
              <a:rPr lang="en-US" sz="2400" dirty="0" smtClean="0"/>
              <a:t> </a:t>
            </a:r>
          </a:p>
          <a:p>
            <a:pPr marL="0" indent="0">
              <a:buNone/>
            </a:pPr>
            <a:r>
              <a:rPr lang="en-US" sz="2400" dirty="0" smtClean="0"/>
              <a:t>Matter           Body</a:t>
            </a:r>
          </a:p>
          <a:p>
            <a:pPr marL="0" indent="0">
              <a:buNone/>
            </a:pPr>
            <a:r>
              <a:rPr lang="en-US" sz="2400" dirty="0" smtClean="0"/>
              <a:t> </a:t>
            </a:r>
          </a:p>
          <a:p>
            <a:pPr marL="0" indent="0">
              <a:buNone/>
            </a:pPr>
            <a:r>
              <a:rPr lang="en-US" sz="2400" dirty="0" smtClean="0"/>
              <a:t>All life is striving towards “Self Realization/Actualization” Also, for Aristotle, soul does not have the same meaning in Judeo-Christian teachings.  </a:t>
            </a:r>
            <a:endParaRPr lang="en-US" sz="2400" dirty="0"/>
          </a:p>
        </p:txBody>
      </p:sp>
      <p:cxnSp>
        <p:nvCxnSpPr>
          <p:cNvPr id="5" name="Straight Arrow Connector 4"/>
          <p:cNvCxnSpPr/>
          <p:nvPr/>
        </p:nvCxnSpPr>
        <p:spPr>
          <a:xfrm>
            <a:off x="1295400" y="4038600"/>
            <a:ext cx="8382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 name="Straight Arrow Connector 7"/>
          <p:cNvCxnSpPr/>
          <p:nvPr/>
        </p:nvCxnSpPr>
        <p:spPr>
          <a:xfrm>
            <a:off x="1428750" y="4419600"/>
            <a:ext cx="5715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0" name="Right Brace 9"/>
          <p:cNvSpPr/>
          <p:nvPr/>
        </p:nvSpPr>
        <p:spPr>
          <a:xfrm>
            <a:off x="3101046" y="3977983"/>
            <a:ext cx="838200" cy="585401"/>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11" name="TextBox 10"/>
          <p:cNvSpPr txBox="1"/>
          <p:nvPr/>
        </p:nvSpPr>
        <p:spPr>
          <a:xfrm>
            <a:off x="3939246" y="4038600"/>
            <a:ext cx="1272686" cy="646331"/>
          </a:xfrm>
          <a:prstGeom prst="rect">
            <a:avLst/>
          </a:prstGeom>
          <a:noFill/>
        </p:spPr>
        <p:txBody>
          <a:bodyPr wrap="square" rtlCol="0">
            <a:spAutoFit/>
          </a:bodyPr>
          <a:lstStyle/>
          <a:p>
            <a:r>
              <a:rPr lang="en-US" dirty="0" smtClean="0"/>
              <a:t>Substance </a:t>
            </a:r>
          </a:p>
          <a:p>
            <a:r>
              <a:rPr lang="en-US" dirty="0" smtClean="0"/>
              <a:t>    </a:t>
            </a:r>
            <a:r>
              <a:rPr lang="en-US" i="1" dirty="0" smtClean="0"/>
              <a:t>Ousia </a:t>
            </a:r>
            <a:endParaRPr lang="en-US" i="1" dirty="0"/>
          </a:p>
        </p:txBody>
      </p:sp>
    </p:spTree>
    <p:extLst>
      <p:ext uri="{BB962C8B-B14F-4D97-AF65-F5344CB8AC3E}">
        <p14:creationId xmlns:p14="http://schemas.microsoft.com/office/powerpoint/2010/main" val="32501631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normAutofit/>
          </a:bodyPr>
          <a:lstStyle/>
          <a:p>
            <a:r>
              <a:rPr lang="en-US" sz="3600" dirty="0" smtClean="0"/>
              <a:t>The Prime Mover </a:t>
            </a:r>
            <a:endParaRPr lang="en-US" sz="3600" dirty="0"/>
          </a:p>
        </p:txBody>
      </p:sp>
      <p:sp>
        <p:nvSpPr>
          <p:cNvPr id="3" name="Content Placeholder 2"/>
          <p:cNvSpPr>
            <a:spLocks noGrp="1"/>
          </p:cNvSpPr>
          <p:nvPr>
            <p:ph idx="1"/>
          </p:nvPr>
        </p:nvSpPr>
        <p:spPr>
          <a:xfrm>
            <a:off x="457200" y="1371600"/>
            <a:ext cx="8229600" cy="4525963"/>
          </a:xfrm>
        </p:spPr>
        <p:txBody>
          <a:bodyPr>
            <a:normAutofit lnSpcReduction="10000"/>
          </a:bodyPr>
          <a:lstStyle/>
          <a:p>
            <a:pPr marL="0" indent="0">
              <a:buNone/>
            </a:pPr>
            <a:r>
              <a:rPr lang="en-US" sz="2400" dirty="0" smtClean="0"/>
              <a:t>Aristotle thinks that for anything to exist there must be a principle of “pure actuality”. This is Aristotle’s answer to why there is something rather than nothing.  </a:t>
            </a:r>
          </a:p>
          <a:p>
            <a:pPr marL="0" indent="0">
              <a:buNone/>
            </a:pPr>
            <a:r>
              <a:rPr lang="en-US" sz="2400" dirty="0" smtClean="0"/>
              <a:t>-Also, you can think of change as a kind of motion. *For something to change it must have the potential, but potential itself is not in motion(think back to the material cause, matter as inert). </a:t>
            </a:r>
          </a:p>
          <a:p>
            <a:pPr marL="0" indent="0">
              <a:buNone/>
            </a:pPr>
            <a:r>
              <a:rPr lang="en-US" sz="2400" dirty="0" smtClean="0"/>
              <a:t>That is, things are potentially in motion but must be moved by something that is actually in motion. </a:t>
            </a:r>
          </a:p>
          <a:p>
            <a:pPr marL="0" indent="0">
              <a:buNone/>
            </a:pPr>
            <a:r>
              <a:rPr lang="en-US" sz="2400" dirty="0" smtClean="0"/>
              <a:t>Aristotle postulates that there must be a </a:t>
            </a:r>
            <a:r>
              <a:rPr lang="en-US" sz="2400" b="1" dirty="0" smtClean="0"/>
              <a:t>Prime Mover, </a:t>
            </a:r>
            <a:r>
              <a:rPr lang="en-US" sz="2400" dirty="0" smtClean="0"/>
              <a:t>pure actuality that is logically necessary, to explain all contingent existence. </a:t>
            </a:r>
            <a:r>
              <a:rPr lang="en-US" sz="2400" b="1" dirty="0" smtClean="0"/>
              <a:t>      </a:t>
            </a:r>
          </a:p>
          <a:p>
            <a:pPr marL="0" indent="0">
              <a:buNone/>
            </a:pPr>
            <a:endParaRPr lang="en-US" sz="2400" dirty="0"/>
          </a:p>
        </p:txBody>
      </p:sp>
    </p:spTree>
    <p:extLst>
      <p:ext uri="{BB962C8B-B14F-4D97-AF65-F5344CB8AC3E}">
        <p14:creationId xmlns:p14="http://schemas.microsoft.com/office/powerpoint/2010/main" val="40894186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Prime Mover</a:t>
            </a:r>
            <a:endParaRPr lang="en-US" sz="3600" dirty="0"/>
          </a:p>
        </p:txBody>
      </p:sp>
      <p:sp>
        <p:nvSpPr>
          <p:cNvPr id="3" name="Content Placeholder 2"/>
          <p:cNvSpPr>
            <a:spLocks noGrp="1"/>
          </p:cNvSpPr>
          <p:nvPr>
            <p:ph idx="1"/>
          </p:nvPr>
        </p:nvSpPr>
        <p:spPr/>
        <p:txBody>
          <a:bodyPr>
            <a:normAutofit/>
          </a:bodyPr>
          <a:lstStyle/>
          <a:p>
            <a:r>
              <a:rPr lang="en-US" sz="2400" dirty="0" smtClean="0"/>
              <a:t>The Prime Mover for Aristotle then is the “reason for”/ “principle of” motion. Accordingly, “actuality must take priority over potentiality…there could be no movement from potentiality if there was no pure actuality”.  </a:t>
            </a:r>
          </a:p>
          <a:p>
            <a:pPr marL="0" indent="0">
              <a:buNone/>
            </a:pPr>
            <a:r>
              <a:rPr lang="en-US" sz="2400" dirty="0" smtClean="0"/>
              <a:t>-Aristotle(metaphorically) says that it is like the “beloved who moves the lover just by being the object of love”.  </a:t>
            </a:r>
          </a:p>
          <a:p>
            <a:pPr marL="0" indent="0">
              <a:buNone/>
            </a:pPr>
            <a:r>
              <a:rPr lang="en-US" sz="2400" dirty="0" smtClean="0"/>
              <a:t>The </a:t>
            </a:r>
            <a:r>
              <a:rPr lang="en-US" sz="2400" u="sng" dirty="0" smtClean="0"/>
              <a:t>prime mover </a:t>
            </a:r>
            <a:r>
              <a:rPr lang="en-US" sz="2400" dirty="0" smtClean="0"/>
              <a:t>can be interpreted as the </a:t>
            </a:r>
            <a:r>
              <a:rPr lang="en-US" sz="2400" u="sng" dirty="0" smtClean="0"/>
              <a:t>final cause </a:t>
            </a:r>
            <a:r>
              <a:rPr lang="en-US" sz="2400" dirty="0" smtClean="0"/>
              <a:t>that all life strives towards.    </a:t>
            </a:r>
          </a:p>
          <a:p>
            <a:pPr marL="0" indent="0">
              <a:buNone/>
            </a:pPr>
            <a:r>
              <a:rPr lang="en-US" sz="2400" dirty="0" smtClean="0"/>
              <a:t>It is important to remember that the prime mover is not the Creator of the universe in the same way as the Judeo-Christian God is.     </a:t>
            </a:r>
          </a:p>
          <a:p>
            <a:pPr marL="0" indent="0">
              <a:buNone/>
            </a:pPr>
            <a:endParaRPr lang="en-US" sz="2400" dirty="0"/>
          </a:p>
        </p:txBody>
      </p:sp>
    </p:spTree>
    <p:extLst>
      <p:ext uri="{BB962C8B-B14F-4D97-AF65-F5344CB8AC3E}">
        <p14:creationId xmlns:p14="http://schemas.microsoft.com/office/powerpoint/2010/main" val="1721832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a:t>
            </a:r>
            <a:r>
              <a:rPr lang="en-US" i="1" dirty="0" smtClean="0"/>
              <a:t>Ethos</a:t>
            </a:r>
            <a:r>
              <a:rPr lang="en-US" dirty="0" smtClean="0"/>
              <a:t>/Habit </a:t>
            </a:r>
            <a:endParaRPr lang="en-US" dirty="0"/>
          </a:p>
        </p:txBody>
      </p:sp>
      <p:sp>
        <p:nvSpPr>
          <p:cNvPr id="3" name="Content Placeholder 2"/>
          <p:cNvSpPr>
            <a:spLocks noGrp="1"/>
          </p:cNvSpPr>
          <p:nvPr>
            <p:ph idx="1"/>
          </p:nvPr>
        </p:nvSpPr>
        <p:spPr/>
        <p:txBody>
          <a:bodyPr>
            <a:normAutofit fontScale="85000" lnSpcReduction="20000"/>
          </a:bodyPr>
          <a:lstStyle/>
          <a:p>
            <a:r>
              <a:rPr lang="en-US" sz="2400" dirty="0" smtClean="0"/>
              <a:t>Aristotle’s theory of morality is built upon the notion that humans, to include all life, have an </a:t>
            </a:r>
            <a:r>
              <a:rPr lang="en-US" sz="2400" b="1" dirty="0" smtClean="0"/>
              <a:t>essential nature </a:t>
            </a:r>
            <a:r>
              <a:rPr lang="en-US" sz="2400" dirty="0" smtClean="0"/>
              <a:t>which relates to a thing’s unique end/ </a:t>
            </a:r>
            <a:r>
              <a:rPr lang="en-US" sz="2400" i="1" dirty="0" smtClean="0"/>
              <a:t>Telos or </a:t>
            </a:r>
            <a:r>
              <a:rPr lang="en-US" sz="2400" dirty="0" smtClean="0"/>
              <a:t>a function to fulfill</a:t>
            </a:r>
            <a:r>
              <a:rPr lang="en-US" sz="2400" i="1" dirty="0" smtClean="0"/>
              <a:t>.  </a:t>
            </a:r>
          </a:p>
          <a:p>
            <a:pPr marL="0" indent="0">
              <a:buNone/>
            </a:pPr>
            <a:endParaRPr lang="en-US" sz="2400" dirty="0" smtClean="0"/>
          </a:p>
          <a:p>
            <a:pPr marL="0" indent="0">
              <a:buNone/>
            </a:pPr>
            <a:r>
              <a:rPr lang="en-US" sz="2400" dirty="0" smtClean="0"/>
              <a:t>Aristotle says if “Every art and every inquiry, and similarly every action and pursuit, is though to aim at some good…” then, “What is the good at which </a:t>
            </a:r>
            <a:r>
              <a:rPr lang="en-US" sz="2400" u="sng" dirty="0" smtClean="0"/>
              <a:t>Human </a:t>
            </a:r>
            <a:r>
              <a:rPr lang="en-US" sz="2400" u="sng" dirty="0"/>
              <a:t>B</a:t>
            </a:r>
            <a:r>
              <a:rPr lang="en-US" sz="2400" u="sng" dirty="0" smtClean="0"/>
              <a:t>ehavior </a:t>
            </a:r>
            <a:r>
              <a:rPr lang="en-US" sz="2400" dirty="0" smtClean="0"/>
              <a:t>aims”?  </a:t>
            </a:r>
          </a:p>
          <a:p>
            <a:pPr marL="0" indent="0">
              <a:buNone/>
            </a:pPr>
            <a:r>
              <a:rPr lang="en-US" sz="2400" dirty="0" smtClean="0"/>
              <a:t>For Aristotle, the good(of </a:t>
            </a:r>
            <a:r>
              <a:rPr lang="en-US" sz="2400" u="sng" dirty="0" smtClean="0"/>
              <a:t>H.B.</a:t>
            </a:r>
            <a:r>
              <a:rPr lang="en-US" sz="2400" dirty="0" smtClean="0"/>
              <a:t>) will coincide with the essential nature of the thing.     </a:t>
            </a:r>
          </a:p>
          <a:p>
            <a:pPr marL="0" indent="0">
              <a:buNone/>
            </a:pPr>
            <a:endParaRPr lang="en-US" sz="2400" dirty="0" smtClean="0"/>
          </a:p>
          <a:p>
            <a:pPr marL="0" indent="0">
              <a:buNone/>
            </a:pPr>
            <a:r>
              <a:rPr lang="en-US" sz="2400" dirty="0" smtClean="0"/>
              <a:t>Aristotle warns however, that ethics is not an exact science and we can’t expect more than “the subject matter will admit”.  </a:t>
            </a:r>
          </a:p>
          <a:p>
            <a:pPr marL="0" indent="0">
              <a:buNone/>
            </a:pPr>
            <a:endParaRPr lang="en-US" sz="2400" dirty="0" smtClean="0"/>
          </a:p>
          <a:p>
            <a:pPr marL="0" indent="0">
              <a:buNone/>
            </a:pPr>
            <a:r>
              <a:rPr lang="en-US" sz="2400" dirty="0" smtClean="0"/>
              <a:t>Every act (art, medicine, science and morality) aims towards something, then Aristotle will distinguishes between two types of ends.     </a:t>
            </a:r>
          </a:p>
          <a:p>
            <a:pPr marL="0" indent="0">
              <a:buNone/>
            </a:pPr>
            <a:r>
              <a:rPr lang="en-US" sz="2400" i="1" dirty="0" smtClean="0"/>
              <a:t> </a:t>
            </a:r>
            <a:r>
              <a:rPr lang="en-US" sz="2400" dirty="0" smtClean="0"/>
              <a:t>   </a:t>
            </a:r>
            <a:endParaRPr lang="en-US" sz="2400" dirty="0"/>
          </a:p>
        </p:txBody>
      </p:sp>
    </p:spTree>
    <p:extLst>
      <p:ext uri="{BB962C8B-B14F-4D97-AF65-F5344CB8AC3E}">
        <p14:creationId xmlns:p14="http://schemas.microsoft.com/office/powerpoint/2010/main" val="23143375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Two Types of “Ends”</a:t>
            </a:r>
            <a:endParaRPr lang="en-US" sz="4000" dirty="0"/>
          </a:p>
        </p:txBody>
      </p:sp>
      <p:sp>
        <p:nvSpPr>
          <p:cNvPr id="3" name="Content Placeholder 2"/>
          <p:cNvSpPr>
            <a:spLocks noGrp="1"/>
          </p:cNvSpPr>
          <p:nvPr>
            <p:ph idx="1"/>
          </p:nvPr>
        </p:nvSpPr>
        <p:spPr/>
        <p:txBody>
          <a:bodyPr>
            <a:normAutofit/>
          </a:bodyPr>
          <a:lstStyle/>
          <a:p>
            <a:r>
              <a:rPr lang="en-US" sz="2400" dirty="0" smtClean="0"/>
              <a:t>If all action aims towards an end, then, for Aristotle, there are two kinds of </a:t>
            </a:r>
            <a:r>
              <a:rPr lang="en-US" sz="2400" u="sng" dirty="0" smtClean="0"/>
              <a:t>ends</a:t>
            </a:r>
            <a:r>
              <a:rPr lang="en-US" sz="2400" dirty="0" smtClean="0"/>
              <a:t>: </a:t>
            </a:r>
          </a:p>
          <a:p>
            <a:pPr marL="0" indent="0">
              <a:buNone/>
            </a:pPr>
            <a:r>
              <a:rPr lang="en-US" sz="2400" dirty="0" smtClean="0"/>
              <a:t>1</a:t>
            </a:r>
            <a:r>
              <a:rPr lang="en-US" sz="2400" baseline="30000" dirty="0" smtClean="0"/>
              <a:t>st</a:t>
            </a:r>
            <a:r>
              <a:rPr lang="en-US" sz="2400" dirty="0" smtClean="0"/>
              <a:t> </a:t>
            </a:r>
            <a:r>
              <a:rPr lang="en-US" sz="2400" u="sng" dirty="0" smtClean="0"/>
              <a:t>Instrumental ends</a:t>
            </a:r>
            <a:r>
              <a:rPr lang="en-US" sz="2400" dirty="0" smtClean="0"/>
              <a:t>, which are done for the sake of something else(means). </a:t>
            </a:r>
          </a:p>
          <a:p>
            <a:pPr marL="0" indent="0">
              <a:buNone/>
            </a:pPr>
            <a:r>
              <a:rPr lang="en-US" sz="2400" dirty="0" smtClean="0"/>
              <a:t>2</a:t>
            </a:r>
            <a:r>
              <a:rPr lang="en-US" sz="2400" baseline="30000" dirty="0" smtClean="0"/>
              <a:t>nd</a:t>
            </a:r>
            <a:r>
              <a:rPr lang="en-US" sz="2400" dirty="0" smtClean="0"/>
              <a:t> </a:t>
            </a:r>
            <a:r>
              <a:rPr lang="en-US" sz="2400" u="sng" dirty="0" smtClean="0"/>
              <a:t>Intrinsic ends,</a:t>
            </a:r>
            <a:r>
              <a:rPr lang="en-US" sz="2400" dirty="0" smtClean="0"/>
              <a:t> which are acts that are done for their own sake(final</a:t>
            </a:r>
            <a:r>
              <a:rPr lang="en-US" sz="2400" dirty="0"/>
              <a:t> </a:t>
            </a:r>
            <a:r>
              <a:rPr lang="en-US" sz="2400" dirty="0" smtClean="0"/>
              <a:t>and self-sufficient).  </a:t>
            </a:r>
          </a:p>
          <a:p>
            <a:pPr marL="0" indent="0">
              <a:buNone/>
            </a:pPr>
            <a:endParaRPr lang="en-US" sz="2000" dirty="0" smtClean="0"/>
          </a:p>
          <a:p>
            <a:pPr marL="0" indent="0">
              <a:buNone/>
            </a:pPr>
            <a:r>
              <a:rPr lang="en-US" sz="2000" dirty="0" smtClean="0"/>
              <a:t>Many students go to college to gain a degree in hopes that it will lead to a job, and a job that will lead to the ability to obtain material things. These ends are instrumental in that they are means to obtain further goals/ ends. Aristotle thinks that the true end/ ultimate end however, is </a:t>
            </a:r>
            <a:r>
              <a:rPr lang="en-US" sz="2000" u="sng" dirty="0" smtClean="0"/>
              <a:t>happiness</a:t>
            </a:r>
            <a:r>
              <a:rPr lang="en-US" sz="2000" dirty="0" smtClean="0"/>
              <a:t>: desired for its own sake.    </a:t>
            </a:r>
            <a:r>
              <a:rPr lang="en-US" sz="2000" u="sng" dirty="0" smtClean="0"/>
              <a:t>   </a:t>
            </a:r>
            <a:endParaRPr lang="en-US" sz="2000" u="sng" dirty="0"/>
          </a:p>
        </p:txBody>
      </p:sp>
    </p:spTree>
    <p:extLst>
      <p:ext uri="{BB962C8B-B14F-4D97-AF65-F5344CB8AC3E}">
        <p14:creationId xmlns:p14="http://schemas.microsoft.com/office/powerpoint/2010/main" val="3469537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Rational Principle and the Eudaimonia  </a:t>
            </a:r>
            <a:endParaRPr lang="en-US" sz="3600" dirty="0"/>
          </a:p>
        </p:txBody>
      </p:sp>
      <p:sp>
        <p:nvSpPr>
          <p:cNvPr id="3" name="Content Placeholder 2"/>
          <p:cNvSpPr>
            <a:spLocks noGrp="1"/>
          </p:cNvSpPr>
          <p:nvPr>
            <p:ph idx="1"/>
          </p:nvPr>
        </p:nvSpPr>
        <p:spPr/>
        <p:txBody>
          <a:bodyPr>
            <a:normAutofit fontScale="92500" lnSpcReduction="20000"/>
          </a:bodyPr>
          <a:lstStyle/>
          <a:p>
            <a:r>
              <a:rPr lang="en-US" sz="2400" dirty="0" smtClean="0"/>
              <a:t>What is the Good of humans? The </a:t>
            </a:r>
            <a:r>
              <a:rPr lang="en-US" sz="2400" u="sng" dirty="0" smtClean="0"/>
              <a:t>end</a:t>
            </a:r>
            <a:r>
              <a:rPr lang="en-US" sz="2400" dirty="0" smtClean="0"/>
              <a:t> that is the </a:t>
            </a:r>
            <a:r>
              <a:rPr lang="en-US" sz="2400" u="sng" dirty="0" smtClean="0"/>
              <a:t>highest</a:t>
            </a:r>
            <a:r>
              <a:rPr lang="en-US" sz="2400" dirty="0" smtClean="0"/>
              <a:t> </a:t>
            </a:r>
            <a:r>
              <a:rPr lang="en-US" sz="2400" u="sng" dirty="0" smtClean="0"/>
              <a:t>good</a:t>
            </a:r>
            <a:r>
              <a:rPr lang="en-US" sz="2400" dirty="0" smtClean="0"/>
              <a:t> is </a:t>
            </a:r>
            <a:r>
              <a:rPr lang="en-US" sz="2400" u="sng" dirty="0" smtClean="0"/>
              <a:t>happiness</a:t>
            </a:r>
            <a:r>
              <a:rPr lang="en-US" sz="2400" dirty="0" smtClean="0"/>
              <a:t>, and it is </a:t>
            </a:r>
            <a:r>
              <a:rPr lang="en-US" sz="2400" u="sng" dirty="0" smtClean="0"/>
              <a:t>final</a:t>
            </a:r>
            <a:r>
              <a:rPr lang="en-US" sz="2400" dirty="0" smtClean="0"/>
              <a:t> and </a:t>
            </a:r>
            <a:r>
              <a:rPr lang="en-US" sz="2400" u="sng" dirty="0" smtClean="0"/>
              <a:t>self-sufficient</a:t>
            </a:r>
            <a:r>
              <a:rPr lang="en-US" sz="2400" dirty="0" smtClean="0"/>
              <a:t>. </a:t>
            </a:r>
          </a:p>
          <a:p>
            <a:pPr marL="0" indent="0">
              <a:buNone/>
            </a:pPr>
            <a:r>
              <a:rPr lang="en-US" sz="2400" dirty="0" smtClean="0"/>
              <a:t>-The eu(good) daimonia(spirit) is sometimes translated as flourishing. This happiness, for Aristotle, is not the same thing, as many believe, simply pleasure. He says that a life devout solely to pleasure(hedonistic) is fit only for animals and not rational beings: not living to our full potential as human beings. </a:t>
            </a:r>
          </a:p>
          <a:p>
            <a:pPr marL="0" indent="0">
              <a:buNone/>
            </a:pPr>
            <a:endParaRPr lang="en-US" sz="2400" dirty="0" smtClean="0"/>
          </a:p>
          <a:p>
            <a:pPr marL="0" indent="0">
              <a:buNone/>
            </a:pPr>
            <a:r>
              <a:rPr lang="en-US" sz="2400" dirty="0" smtClean="0"/>
              <a:t>-Like Plato, Aristotle says that human soul consists:</a:t>
            </a:r>
          </a:p>
          <a:p>
            <a:pPr marL="0" indent="0">
              <a:buNone/>
            </a:pPr>
            <a:r>
              <a:rPr lang="en-US" sz="2400" dirty="0" smtClean="0"/>
              <a:t>1. Irrational               2. Rational </a:t>
            </a:r>
          </a:p>
          <a:p>
            <a:pPr marL="0" indent="0">
              <a:buNone/>
            </a:pPr>
            <a:r>
              <a:rPr lang="en-US" sz="2400" dirty="0" smtClean="0"/>
              <a:t>component's, and the irrational represents our more base desires(sex, food…) than the rational will be the foundation for practical wisdom and moral excellence: “proper function of man, then, consists in activity of the soul in conformity of the *rational principle”.          </a:t>
            </a:r>
          </a:p>
          <a:p>
            <a:pPr marL="0" indent="0">
              <a:buNone/>
            </a:pPr>
            <a:r>
              <a:rPr lang="en-US" sz="2400" dirty="0" smtClean="0"/>
              <a:t>           </a:t>
            </a:r>
            <a:endParaRPr lang="en-US" sz="2400" dirty="0"/>
          </a:p>
        </p:txBody>
      </p:sp>
    </p:spTree>
    <p:extLst>
      <p:ext uri="{BB962C8B-B14F-4D97-AF65-F5344CB8AC3E}">
        <p14:creationId xmlns:p14="http://schemas.microsoft.com/office/powerpoint/2010/main" val="40551131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Two Type of Virtues  </a:t>
            </a:r>
            <a:endParaRPr lang="en-US" sz="3600" dirty="0"/>
          </a:p>
        </p:txBody>
      </p:sp>
      <p:sp>
        <p:nvSpPr>
          <p:cNvPr id="3" name="Content Placeholder 2"/>
          <p:cNvSpPr>
            <a:spLocks noGrp="1"/>
          </p:cNvSpPr>
          <p:nvPr>
            <p:ph idx="1"/>
          </p:nvPr>
        </p:nvSpPr>
        <p:spPr/>
        <p:txBody>
          <a:bodyPr>
            <a:normAutofit fontScale="92500"/>
          </a:bodyPr>
          <a:lstStyle/>
          <a:p>
            <a:r>
              <a:rPr lang="en-US" sz="2400" dirty="0" smtClean="0"/>
              <a:t>Aristotle says that there are two types of virtues: </a:t>
            </a:r>
          </a:p>
          <a:p>
            <a:pPr marL="0" indent="0">
              <a:buNone/>
            </a:pPr>
            <a:r>
              <a:rPr lang="en-US" sz="2400" dirty="0" smtClean="0"/>
              <a:t>1</a:t>
            </a:r>
            <a:r>
              <a:rPr lang="en-US" sz="2400" baseline="30000" dirty="0" smtClean="0"/>
              <a:t>st</a:t>
            </a:r>
            <a:r>
              <a:rPr lang="en-US" sz="2400" dirty="0" smtClean="0"/>
              <a:t> Intellectual Virtues: are acquired thru a combination of inheritance(nature)/education(nurture). Chief concern is theoretical knowledge. </a:t>
            </a:r>
          </a:p>
          <a:p>
            <a:pPr marL="0" indent="0">
              <a:buNone/>
            </a:pPr>
            <a:r>
              <a:rPr lang="en-US" sz="2400" dirty="0" smtClean="0"/>
              <a:t>2</a:t>
            </a:r>
            <a:r>
              <a:rPr lang="en-US" sz="2400" baseline="30000" dirty="0" smtClean="0"/>
              <a:t>nd</a:t>
            </a:r>
            <a:r>
              <a:rPr lang="en-US" sz="2400" dirty="0" smtClean="0"/>
              <a:t> Moral virtues: with are acquired from imitation, practice and habit. </a:t>
            </a:r>
          </a:p>
          <a:p>
            <a:pPr marL="0" indent="0">
              <a:buNone/>
            </a:pPr>
            <a:endParaRPr lang="en-US" sz="2400" dirty="0" smtClean="0"/>
          </a:p>
          <a:p>
            <a:pPr marL="0" indent="0">
              <a:buNone/>
            </a:pPr>
            <a:r>
              <a:rPr lang="en-US" sz="2400" dirty="0" smtClean="0"/>
              <a:t>Habits that are developed result in “States of Character,” and the habits are virtuous if the act are in accordance of the “Golden Mean”. The virtues help us realize our fullest potential; that is, they are a fulfillment of a function/ what it means to live a full life.    </a:t>
            </a:r>
          </a:p>
          <a:p>
            <a:pPr marL="0" indent="0">
              <a:buNone/>
            </a:pPr>
            <a:r>
              <a:rPr lang="en-US" sz="2400" dirty="0" smtClean="0"/>
              <a:t>    </a:t>
            </a:r>
            <a:endParaRPr lang="en-US" sz="2400" dirty="0"/>
          </a:p>
        </p:txBody>
      </p:sp>
    </p:spTree>
    <p:extLst>
      <p:ext uri="{BB962C8B-B14F-4D97-AF65-F5344CB8AC3E}">
        <p14:creationId xmlns:p14="http://schemas.microsoft.com/office/powerpoint/2010/main" val="3766227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Rational Principle </a:t>
            </a:r>
            <a:endParaRPr lang="en-US" sz="3600" dirty="0"/>
          </a:p>
        </p:txBody>
      </p:sp>
      <p:sp>
        <p:nvSpPr>
          <p:cNvPr id="3" name="Content Placeholder 2"/>
          <p:cNvSpPr>
            <a:spLocks noGrp="1"/>
          </p:cNvSpPr>
          <p:nvPr>
            <p:ph idx="1"/>
          </p:nvPr>
        </p:nvSpPr>
        <p:spPr/>
        <p:txBody>
          <a:bodyPr>
            <a:normAutofit lnSpcReduction="10000"/>
          </a:bodyPr>
          <a:lstStyle/>
          <a:p>
            <a:r>
              <a:rPr lang="en-US" sz="2400" dirty="0" smtClean="0"/>
              <a:t>Aristotle’s rational principle, practical wisdom, is what guides our moral actions-without reason, like the animals, we would not have any moral capacity.  </a:t>
            </a:r>
          </a:p>
          <a:p>
            <a:pPr marL="0" indent="0">
              <a:buNone/>
            </a:pPr>
            <a:r>
              <a:rPr lang="en-US" sz="2400" dirty="0" smtClean="0"/>
              <a:t>Remember, unlike Plato/Socrates, though we have the capacity for right behavior, Aristotle does not think that to know the good is the same as doing good. </a:t>
            </a:r>
          </a:p>
          <a:p>
            <a:pPr marL="0" indent="0">
              <a:buNone/>
            </a:pPr>
            <a:r>
              <a:rPr lang="en-US" sz="2400" dirty="0" smtClean="0"/>
              <a:t>Reason, for Aristotle, is a principle of </a:t>
            </a:r>
            <a:r>
              <a:rPr lang="en-US" sz="2400" u="sng" dirty="0" smtClean="0"/>
              <a:t>measure</a:t>
            </a:r>
            <a:r>
              <a:rPr lang="en-US" sz="2400" dirty="0" smtClean="0"/>
              <a:t>: understanding the mean between extremes. Rational deliberation implies choice and responsibility. That is, when we act our actions can be either 1. involuntary/ 2. </a:t>
            </a:r>
            <a:r>
              <a:rPr lang="en-US" sz="2400" b="1" dirty="0" smtClean="0"/>
              <a:t>voluntary</a:t>
            </a:r>
            <a:r>
              <a:rPr lang="en-US" sz="2400" dirty="0" smtClean="0"/>
              <a:t>.  </a:t>
            </a:r>
          </a:p>
          <a:p>
            <a:pPr marL="0" indent="0">
              <a:buNone/>
            </a:pPr>
            <a:r>
              <a:rPr lang="en-US" sz="2200" b="1" dirty="0" smtClean="0"/>
              <a:t>Voluntary</a:t>
            </a:r>
            <a:r>
              <a:rPr lang="en-US" sz="2200" dirty="0" smtClean="0"/>
              <a:t> actions are those that we can assign “praise and blame”. These acts are the ones in which moral responsibility arises.              </a:t>
            </a:r>
            <a:endParaRPr lang="en-US" sz="2200" dirty="0"/>
          </a:p>
        </p:txBody>
      </p:sp>
    </p:spTree>
    <p:extLst>
      <p:ext uri="{BB962C8B-B14F-4D97-AF65-F5344CB8AC3E}">
        <p14:creationId xmlns:p14="http://schemas.microsoft.com/office/powerpoint/2010/main" val="430712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Aristotle’s Metaphysics</a:t>
            </a:r>
            <a:endParaRPr lang="en-US" sz="3600" dirty="0"/>
          </a:p>
        </p:txBody>
      </p:sp>
      <p:sp>
        <p:nvSpPr>
          <p:cNvPr id="3" name="Content Placeholder 2"/>
          <p:cNvSpPr>
            <a:spLocks noGrp="1"/>
          </p:cNvSpPr>
          <p:nvPr>
            <p:ph idx="1"/>
          </p:nvPr>
        </p:nvSpPr>
        <p:spPr/>
        <p:txBody>
          <a:bodyPr>
            <a:normAutofit fontScale="92500"/>
          </a:bodyPr>
          <a:lstStyle/>
          <a:p>
            <a:pPr marL="0" indent="0">
              <a:buNone/>
            </a:pPr>
            <a:r>
              <a:rPr lang="en-US" sz="2400" dirty="0" smtClean="0"/>
              <a:t>Remember, Plato separated the Forms from the particular things: the phys. dog  is a poor copy of the perfect Form of the dog.  </a:t>
            </a:r>
          </a:p>
          <a:p>
            <a:pPr marL="0" indent="0">
              <a:buNone/>
            </a:pPr>
            <a:r>
              <a:rPr lang="en-US" sz="2400" dirty="0" smtClean="0"/>
              <a:t>-Aristotle says that “if the forms are essences of things how can they exist separated from things”. Further, If the “forms are the cause of things, how can they exist in a separate realm? </a:t>
            </a:r>
          </a:p>
          <a:p>
            <a:pPr marL="0" indent="0">
              <a:buNone/>
            </a:pPr>
            <a:r>
              <a:rPr lang="en-US" sz="2400" dirty="0" smtClean="0"/>
              <a:t>Aristotle says that the “Form is distinguishable  in </a:t>
            </a:r>
            <a:r>
              <a:rPr lang="en-US" sz="2400" u="sng" dirty="0" smtClean="0"/>
              <a:t>thought</a:t>
            </a:r>
            <a:r>
              <a:rPr lang="en-US" sz="2400" dirty="0" smtClean="0"/>
              <a:t> but not distinguishable in </a:t>
            </a:r>
            <a:r>
              <a:rPr lang="en-US" sz="2400" u="sng" dirty="0" smtClean="0"/>
              <a:t>fact</a:t>
            </a:r>
            <a:r>
              <a:rPr lang="en-US" sz="2400" dirty="0" smtClean="0"/>
              <a:t>.   </a:t>
            </a:r>
          </a:p>
          <a:p>
            <a:pPr marL="0" indent="0">
              <a:buNone/>
            </a:pPr>
            <a:r>
              <a:rPr lang="en-US" sz="2400" dirty="0" smtClean="0"/>
              <a:t>That is, the forms can be separated by the mind(abstract thought) but are never found in nature as separated from the actual thing: the reason we can think of the bulldog as belonging to the universal/class of dogs is because the form is part of the bulldog.   </a:t>
            </a:r>
            <a:endParaRPr lang="en-US" sz="2400" dirty="0"/>
          </a:p>
        </p:txBody>
      </p:sp>
    </p:spTree>
    <p:extLst>
      <p:ext uri="{BB962C8B-B14F-4D97-AF65-F5344CB8AC3E}">
        <p14:creationId xmlns:p14="http://schemas.microsoft.com/office/powerpoint/2010/main" val="3360032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“Golden Mean”</a:t>
            </a:r>
            <a:endParaRPr lang="en-US" dirty="0">
              <a:solidFill>
                <a:srgbClr val="FFC000"/>
              </a:solidFill>
            </a:endParaRPr>
          </a:p>
        </p:txBody>
      </p:sp>
      <p:sp>
        <p:nvSpPr>
          <p:cNvPr id="3" name="Content Placeholder 2"/>
          <p:cNvSpPr>
            <a:spLocks noGrp="1"/>
          </p:cNvSpPr>
          <p:nvPr>
            <p:ph idx="1"/>
          </p:nvPr>
        </p:nvSpPr>
        <p:spPr>
          <a:xfrm>
            <a:off x="524410" y="1598006"/>
            <a:ext cx="8229600" cy="4525963"/>
          </a:xfrm>
        </p:spPr>
        <p:txBody>
          <a:bodyPr>
            <a:normAutofit/>
          </a:bodyPr>
          <a:lstStyle/>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r>
              <a:rPr lang="en-US" sz="2000" b="1" dirty="0" smtClean="0"/>
              <a:t>                                                   </a:t>
            </a:r>
            <a:r>
              <a:rPr lang="en-US" sz="2000" dirty="0" smtClean="0"/>
              <a:t>i.e. propensities to act in</a:t>
            </a:r>
          </a:p>
          <a:p>
            <a:pPr marL="0" indent="0">
              <a:buNone/>
            </a:pPr>
            <a:r>
              <a:rPr lang="en-US" sz="2000" dirty="0"/>
              <a:t> </a:t>
            </a:r>
            <a:r>
              <a:rPr lang="en-US" sz="2000" dirty="0" smtClean="0"/>
              <a:t>                                                     accordance with a mean of </a:t>
            </a:r>
          </a:p>
          <a:p>
            <a:pPr marL="0" indent="0">
              <a:buNone/>
            </a:pPr>
            <a:r>
              <a:rPr lang="en-US" sz="2000" dirty="0" smtClean="0"/>
              <a:t>                                                                 </a:t>
            </a:r>
            <a:r>
              <a:rPr lang="en-US" sz="2000" b="1" dirty="0" smtClean="0">
                <a:solidFill>
                  <a:srgbClr val="FFC000"/>
                </a:solidFill>
              </a:rPr>
              <a:t>Moderation</a:t>
            </a:r>
            <a:r>
              <a:rPr lang="en-US" sz="2000" b="1" dirty="0" smtClean="0"/>
              <a:t>  </a:t>
            </a:r>
          </a:p>
          <a:p>
            <a:pPr marL="0" indent="0">
              <a:buNone/>
            </a:pPr>
            <a:endParaRPr lang="en-US" sz="2000" b="1" dirty="0"/>
          </a:p>
          <a:p>
            <a:pPr marL="0" indent="0">
              <a:buNone/>
            </a:pPr>
            <a:endParaRPr lang="en-US" sz="2000" b="1" dirty="0" smtClean="0"/>
          </a:p>
          <a:p>
            <a:pPr marL="0" indent="0">
              <a:buNone/>
            </a:pPr>
            <a:endParaRPr lang="en-US" sz="2000" b="1" dirty="0"/>
          </a:p>
        </p:txBody>
      </p:sp>
      <p:cxnSp>
        <p:nvCxnSpPr>
          <p:cNvPr id="5" name="Straight Arrow Connector 4"/>
          <p:cNvCxnSpPr/>
          <p:nvPr/>
        </p:nvCxnSpPr>
        <p:spPr>
          <a:xfrm>
            <a:off x="3108183" y="1828800"/>
            <a:ext cx="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 name="Straight Connector 7"/>
          <p:cNvCxnSpPr/>
          <p:nvPr/>
        </p:nvCxnSpPr>
        <p:spPr>
          <a:xfrm>
            <a:off x="1706244" y="2133600"/>
            <a:ext cx="2781300" cy="0"/>
          </a:xfrm>
          <a:prstGeom prst="line">
            <a:avLst/>
          </a:prstGeom>
        </p:spPr>
        <p:style>
          <a:lnRef idx="2">
            <a:schemeClr val="dk1"/>
          </a:lnRef>
          <a:fillRef idx="0">
            <a:schemeClr val="dk1"/>
          </a:fillRef>
          <a:effectRef idx="1">
            <a:schemeClr val="dk1"/>
          </a:effectRef>
          <a:fontRef idx="minor">
            <a:schemeClr val="tx1"/>
          </a:fontRef>
        </p:style>
      </p:cxnSp>
      <p:sp>
        <p:nvSpPr>
          <p:cNvPr id="10" name="TextBox 9"/>
          <p:cNvSpPr txBox="1"/>
          <p:nvPr/>
        </p:nvSpPr>
        <p:spPr>
          <a:xfrm>
            <a:off x="2607016" y="1455884"/>
            <a:ext cx="979755" cy="461665"/>
          </a:xfrm>
          <a:prstGeom prst="rect">
            <a:avLst/>
          </a:prstGeom>
          <a:noFill/>
        </p:spPr>
        <p:txBody>
          <a:bodyPr wrap="none" rtlCol="0">
            <a:spAutoFit/>
          </a:bodyPr>
          <a:lstStyle/>
          <a:p>
            <a:r>
              <a:rPr lang="en-US" sz="2400" b="1" dirty="0" smtClean="0"/>
              <a:t>Virtue</a:t>
            </a:r>
            <a:endParaRPr lang="en-US" sz="2400" b="1" dirty="0"/>
          </a:p>
        </p:txBody>
      </p:sp>
      <p:cxnSp>
        <p:nvCxnSpPr>
          <p:cNvPr id="12" name="Straight Arrow Connector 11"/>
          <p:cNvCxnSpPr/>
          <p:nvPr/>
        </p:nvCxnSpPr>
        <p:spPr>
          <a:xfrm>
            <a:off x="1709817" y="2133600"/>
            <a:ext cx="0" cy="53488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4" name="TextBox 13"/>
          <p:cNvSpPr txBox="1"/>
          <p:nvPr/>
        </p:nvSpPr>
        <p:spPr>
          <a:xfrm>
            <a:off x="1021645" y="2726017"/>
            <a:ext cx="1436804" cy="369332"/>
          </a:xfrm>
          <a:prstGeom prst="rect">
            <a:avLst/>
          </a:prstGeom>
          <a:noFill/>
        </p:spPr>
        <p:txBody>
          <a:bodyPr wrap="none" rtlCol="0">
            <a:spAutoFit/>
          </a:bodyPr>
          <a:lstStyle/>
          <a:p>
            <a:r>
              <a:rPr lang="en-US" dirty="0" smtClean="0"/>
              <a:t>Intell. Virtues</a:t>
            </a:r>
            <a:endParaRPr lang="en-US" dirty="0"/>
          </a:p>
        </p:txBody>
      </p:sp>
      <p:cxnSp>
        <p:nvCxnSpPr>
          <p:cNvPr id="16" name="Straight Arrow Connector 15"/>
          <p:cNvCxnSpPr/>
          <p:nvPr/>
        </p:nvCxnSpPr>
        <p:spPr>
          <a:xfrm>
            <a:off x="1699098" y="2987336"/>
            <a:ext cx="0" cy="457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8" name="TextBox 17"/>
          <p:cNvSpPr txBox="1"/>
          <p:nvPr/>
        </p:nvSpPr>
        <p:spPr>
          <a:xfrm>
            <a:off x="688661" y="3532404"/>
            <a:ext cx="2020874" cy="369332"/>
          </a:xfrm>
          <a:prstGeom prst="rect">
            <a:avLst/>
          </a:prstGeom>
          <a:noFill/>
        </p:spPr>
        <p:txBody>
          <a:bodyPr wrap="none" rtlCol="0">
            <a:spAutoFit/>
          </a:bodyPr>
          <a:lstStyle/>
          <a:p>
            <a:r>
              <a:rPr lang="en-US" dirty="0" smtClean="0"/>
              <a:t>Meta.Phys./Science</a:t>
            </a:r>
            <a:endParaRPr lang="en-US" dirty="0"/>
          </a:p>
        </p:txBody>
      </p:sp>
      <p:cxnSp>
        <p:nvCxnSpPr>
          <p:cNvPr id="23" name="Straight Arrow Connector 22"/>
          <p:cNvCxnSpPr/>
          <p:nvPr/>
        </p:nvCxnSpPr>
        <p:spPr>
          <a:xfrm>
            <a:off x="4482365" y="2133600"/>
            <a:ext cx="0" cy="77753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5" name="TextBox 24"/>
          <p:cNvSpPr txBox="1"/>
          <p:nvPr/>
        </p:nvSpPr>
        <p:spPr>
          <a:xfrm>
            <a:off x="3352800" y="2911136"/>
            <a:ext cx="2572820" cy="646331"/>
          </a:xfrm>
          <a:prstGeom prst="rect">
            <a:avLst/>
          </a:prstGeom>
          <a:noFill/>
        </p:spPr>
        <p:txBody>
          <a:bodyPr wrap="none" rtlCol="0">
            <a:spAutoFit/>
          </a:bodyPr>
          <a:lstStyle/>
          <a:p>
            <a:r>
              <a:rPr lang="en-US" b="1" dirty="0" smtClean="0"/>
              <a:t>       Moral Virtues </a:t>
            </a:r>
          </a:p>
          <a:p>
            <a:r>
              <a:rPr lang="en-US" b="1" dirty="0" smtClean="0"/>
              <a:t>(Develp. Habits/practice)</a:t>
            </a:r>
            <a:endParaRPr lang="en-US" b="1" dirty="0"/>
          </a:p>
        </p:txBody>
      </p:sp>
      <p:sp>
        <p:nvSpPr>
          <p:cNvPr id="26" name="Right Brace 25"/>
          <p:cNvSpPr/>
          <p:nvPr/>
        </p:nvSpPr>
        <p:spPr>
          <a:xfrm>
            <a:off x="5943600" y="3005715"/>
            <a:ext cx="609600" cy="457200"/>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28" name="TextBox 27"/>
          <p:cNvSpPr txBox="1"/>
          <p:nvPr/>
        </p:nvSpPr>
        <p:spPr>
          <a:xfrm>
            <a:off x="6553200" y="2911136"/>
            <a:ext cx="2209800" cy="646331"/>
          </a:xfrm>
          <a:prstGeom prst="rect">
            <a:avLst/>
          </a:prstGeom>
          <a:noFill/>
        </p:spPr>
        <p:txBody>
          <a:bodyPr wrap="square" rtlCol="0">
            <a:spAutoFit/>
          </a:bodyPr>
          <a:lstStyle/>
          <a:p>
            <a:r>
              <a:rPr lang="en-US" dirty="0" smtClean="0"/>
              <a:t>Resulting in “States of Character”</a:t>
            </a:r>
            <a:endParaRPr lang="en-US" dirty="0"/>
          </a:p>
        </p:txBody>
      </p:sp>
      <p:sp>
        <p:nvSpPr>
          <p:cNvPr id="29" name="Right Brace 28"/>
          <p:cNvSpPr/>
          <p:nvPr/>
        </p:nvSpPr>
        <p:spPr>
          <a:xfrm>
            <a:off x="6257278" y="3857348"/>
            <a:ext cx="914400" cy="914400"/>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30" name="TextBox 29"/>
          <p:cNvSpPr txBox="1"/>
          <p:nvPr/>
        </p:nvSpPr>
        <p:spPr>
          <a:xfrm>
            <a:off x="7171678" y="4038600"/>
            <a:ext cx="1066800" cy="646331"/>
          </a:xfrm>
          <a:prstGeom prst="rect">
            <a:avLst/>
          </a:prstGeom>
          <a:noFill/>
        </p:spPr>
        <p:txBody>
          <a:bodyPr wrap="square" rtlCol="0">
            <a:spAutoFit/>
          </a:bodyPr>
          <a:lstStyle/>
          <a:p>
            <a:r>
              <a:rPr lang="en-US" dirty="0" smtClean="0"/>
              <a:t>Rational Principle</a:t>
            </a:r>
            <a:endParaRPr lang="en-US" dirty="0"/>
          </a:p>
        </p:txBody>
      </p:sp>
      <p:cxnSp>
        <p:nvCxnSpPr>
          <p:cNvPr id="32" name="Straight Arrow Connector 31"/>
          <p:cNvCxnSpPr/>
          <p:nvPr/>
        </p:nvCxnSpPr>
        <p:spPr>
          <a:xfrm>
            <a:off x="7391400" y="3532404"/>
            <a:ext cx="0" cy="582396"/>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36" name="Straight Arrow Connector 35"/>
          <p:cNvCxnSpPr/>
          <p:nvPr/>
        </p:nvCxnSpPr>
        <p:spPr>
          <a:xfrm>
            <a:off x="4986291" y="4876800"/>
            <a:ext cx="0" cy="457200"/>
          </a:xfrm>
          <a:prstGeom prst="straightConnector1">
            <a:avLst/>
          </a:prstGeom>
          <a:ln>
            <a:solidFill>
              <a:srgbClr val="FFC000"/>
            </a:solidFill>
            <a:tailEnd type="arrow"/>
          </a:ln>
        </p:spPr>
        <p:style>
          <a:lnRef idx="2">
            <a:schemeClr val="dk1"/>
          </a:lnRef>
          <a:fillRef idx="0">
            <a:schemeClr val="dk1"/>
          </a:fillRef>
          <a:effectRef idx="1">
            <a:schemeClr val="dk1"/>
          </a:effectRef>
          <a:fontRef idx="minor">
            <a:schemeClr val="tx1"/>
          </a:fontRef>
        </p:style>
      </p:cxnSp>
      <p:cxnSp>
        <p:nvCxnSpPr>
          <p:cNvPr id="39" name="Straight Arrow Connector 38"/>
          <p:cNvCxnSpPr/>
          <p:nvPr/>
        </p:nvCxnSpPr>
        <p:spPr>
          <a:xfrm>
            <a:off x="4986291" y="4876800"/>
            <a:ext cx="500112" cy="4572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5" name="Straight Arrow Connector 44"/>
          <p:cNvCxnSpPr/>
          <p:nvPr/>
        </p:nvCxnSpPr>
        <p:spPr>
          <a:xfrm flipH="1">
            <a:off x="4481752" y="4876800"/>
            <a:ext cx="498747" cy="4572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8" name="Straight Arrow Connector 47"/>
          <p:cNvCxnSpPr/>
          <p:nvPr/>
        </p:nvCxnSpPr>
        <p:spPr>
          <a:xfrm flipH="1">
            <a:off x="4191000" y="4876800"/>
            <a:ext cx="795291" cy="3048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1" name="Straight Arrow Connector 50"/>
          <p:cNvCxnSpPr/>
          <p:nvPr/>
        </p:nvCxnSpPr>
        <p:spPr>
          <a:xfrm>
            <a:off x="4986291" y="4876800"/>
            <a:ext cx="881109" cy="381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3" name="TextBox 52"/>
          <p:cNvSpPr txBox="1"/>
          <p:nvPr/>
        </p:nvSpPr>
        <p:spPr>
          <a:xfrm>
            <a:off x="3096893" y="5181600"/>
            <a:ext cx="1154034" cy="369332"/>
          </a:xfrm>
          <a:prstGeom prst="rect">
            <a:avLst/>
          </a:prstGeom>
          <a:noFill/>
        </p:spPr>
        <p:txBody>
          <a:bodyPr wrap="none" rtlCol="0">
            <a:spAutoFit/>
          </a:bodyPr>
          <a:lstStyle/>
          <a:p>
            <a:r>
              <a:rPr lang="en-US" dirty="0" smtClean="0"/>
              <a:t>Deficiency</a:t>
            </a:r>
            <a:endParaRPr lang="en-US" dirty="0"/>
          </a:p>
        </p:txBody>
      </p:sp>
      <p:sp>
        <p:nvSpPr>
          <p:cNvPr id="54" name="TextBox 53"/>
          <p:cNvSpPr txBox="1"/>
          <p:nvPr/>
        </p:nvSpPr>
        <p:spPr>
          <a:xfrm>
            <a:off x="4553134" y="5366266"/>
            <a:ext cx="933269" cy="369332"/>
          </a:xfrm>
          <a:prstGeom prst="rect">
            <a:avLst/>
          </a:prstGeom>
          <a:noFill/>
        </p:spPr>
        <p:txBody>
          <a:bodyPr wrap="none" rtlCol="0">
            <a:spAutoFit/>
          </a:bodyPr>
          <a:lstStyle/>
          <a:p>
            <a:r>
              <a:rPr lang="en-US" dirty="0" smtClean="0">
                <a:solidFill>
                  <a:srgbClr val="FFC000"/>
                </a:solidFill>
              </a:rPr>
              <a:t>G.Mean</a:t>
            </a:r>
            <a:endParaRPr lang="en-US" dirty="0">
              <a:solidFill>
                <a:srgbClr val="FFC000"/>
              </a:solidFill>
            </a:endParaRPr>
          </a:p>
        </p:txBody>
      </p:sp>
      <p:sp>
        <p:nvSpPr>
          <p:cNvPr id="58" name="TextBox 57"/>
          <p:cNvSpPr txBox="1"/>
          <p:nvPr/>
        </p:nvSpPr>
        <p:spPr>
          <a:xfrm>
            <a:off x="5856498" y="5284392"/>
            <a:ext cx="783804" cy="369332"/>
          </a:xfrm>
          <a:prstGeom prst="rect">
            <a:avLst/>
          </a:prstGeom>
          <a:noFill/>
        </p:spPr>
        <p:txBody>
          <a:bodyPr wrap="none" rtlCol="0">
            <a:spAutoFit/>
          </a:bodyPr>
          <a:lstStyle/>
          <a:p>
            <a:r>
              <a:rPr lang="en-US" dirty="0" smtClean="0"/>
              <a:t>Excess</a:t>
            </a:r>
            <a:endParaRPr lang="en-US" dirty="0"/>
          </a:p>
        </p:txBody>
      </p:sp>
      <p:cxnSp>
        <p:nvCxnSpPr>
          <p:cNvPr id="6" name="Straight Arrow Connector 5"/>
          <p:cNvCxnSpPr/>
          <p:nvPr/>
        </p:nvCxnSpPr>
        <p:spPr>
          <a:xfrm>
            <a:off x="4639210" y="3557467"/>
            <a:ext cx="0" cy="34426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0384202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“Virtue of Character is a Mean”</a:t>
            </a:r>
            <a:endParaRPr lang="en-US" sz="3200" dirty="0"/>
          </a:p>
        </p:txBody>
      </p:sp>
      <p:sp>
        <p:nvSpPr>
          <p:cNvPr id="3" name="Content Placeholder 2"/>
          <p:cNvSpPr>
            <a:spLocks noGrp="1"/>
          </p:cNvSpPr>
          <p:nvPr>
            <p:ph idx="1"/>
          </p:nvPr>
        </p:nvSpPr>
        <p:spPr/>
        <p:txBody>
          <a:bodyPr>
            <a:normAutofit lnSpcReduction="10000"/>
          </a:bodyPr>
          <a:lstStyle/>
          <a:p>
            <a:r>
              <a:rPr lang="en-US" sz="2400" dirty="0" smtClean="0"/>
              <a:t>Aristotle says that “Virtue of character is </a:t>
            </a:r>
            <a:r>
              <a:rPr lang="en-US" sz="2400" u="sng" dirty="0" smtClean="0"/>
              <a:t>mean</a:t>
            </a:r>
            <a:r>
              <a:rPr lang="en-US" sz="2400" dirty="0" smtClean="0"/>
              <a:t>…it is a mean between two </a:t>
            </a:r>
            <a:r>
              <a:rPr lang="en-US" sz="2400" u="sng" dirty="0" smtClean="0"/>
              <a:t>vices</a:t>
            </a:r>
            <a:r>
              <a:rPr lang="en-US" sz="2400" dirty="0" smtClean="0"/>
              <a:t>: 1. Excess and one of 2. deficiency”. </a:t>
            </a:r>
          </a:p>
          <a:p>
            <a:r>
              <a:rPr lang="en-US" sz="2400" dirty="0" smtClean="0"/>
              <a:t>Virtue is </a:t>
            </a:r>
            <a:r>
              <a:rPr lang="en-US" sz="2400" dirty="0" smtClean="0"/>
              <a:t>then </a:t>
            </a:r>
            <a:r>
              <a:rPr lang="en-US" sz="2400" dirty="0" smtClean="0"/>
              <a:t>a mean(balance) because it aims at the “intermediate condition in feelings and actions”. The golden mean is a rational/ right attitude towards the feelings and desires.  </a:t>
            </a:r>
          </a:p>
          <a:p>
            <a:pPr marL="0" indent="0">
              <a:buNone/>
            </a:pPr>
            <a:r>
              <a:rPr lang="en-US" sz="2400" dirty="0" smtClean="0"/>
              <a:t>For example, courage, as a virtue, is a mean between cowardice and foolhardiness. The good act “hitting the mark” is a life according to the golden mean, the person who does not go to the extremes “vices” in action but finds balance. The virtues shape our character, and the person of good character is driven by their own volition. </a:t>
            </a:r>
          </a:p>
        </p:txBody>
      </p:sp>
    </p:spTree>
    <p:extLst>
      <p:ext uri="{BB962C8B-B14F-4D97-AF65-F5344CB8AC3E}">
        <p14:creationId xmlns:p14="http://schemas.microsoft.com/office/powerpoint/2010/main" val="33872620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Virtue and Choice</a:t>
            </a:r>
            <a:endParaRPr lang="en-US" sz="3600" dirty="0"/>
          </a:p>
        </p:txBody>
      </p:sp>
      <p:sp>
        <p:nvSpPr>
          <p:cNvPr id="3" name="Content Placeholder 2"/>
          <p:cNvSpPr>
            <a:spLocks noGrp="1"/>
          </p:cNvSpPr>
          <p:nvPr>
            <p:ph idx="1"/>
          </p:nvPr>
        </p:nvSpPr>
        <p:spPr/>
        <p:txBody>
          <a:bodyPr>
            <a:normAutofit/>
          </a:bodyPr>
          <a:lstStyle/>
          <a:p>
            <a:r>
              <a:rPr lang="en-US" sz="2800" dirty="0" smtClean="0"/>
              <a:t>Aristotle says, “Virtue is a disposition, or habit, involving deliberate purpose or choice, consisting in a mean that is relative to ourselves, the mean being determined by reason, or as a prudent man would determine”.  </a:t>
            </a:r>
          </a:p>
          <a:p>
            <a:r>
              <a:rPr lang="en-US" sz="2800" dirty="0"/>
              <a:t>According to Aristotle, the </a:t>
            </a:r>
            <a:r>
              <a:rPr lang="en-US" sz="2800" b="1" dirty="0"/>
              <a:t>highest</a:t>
            </a:r>
            <a:r>
              <a:rPr lang="en-US" sz="2800" dirty="0"/>
              <a:t> and fullest </a:t>
            </a:r>
            <a:r>
              <a:rPr lang="en-US" sz="2800" b="1" dirty="0"/>
              <a:t>happiness</a:t>
            </a:r>
            <a:r>
              <a:rPr lang="en-US" sz="2800" dirty="0"/>
              <a:t> comes from a life of </a:t>
            </a:r>
            <a:r>
              <a:rPr lang="en-US" sz="2800" b="1" dirty="0"/>
              <a:t>reason</a:t>
            </a:r>
            <a:r>
              <a:rPr lang="en-US" sz="2800" dirty="0"/>
              <a:t> and </a:t>
            </a:r>
            <a:r>
              <a:rPr lang="en-US" sz="2800" b="1" dirty="0"/>
              <a:t>contemplation</a:t>
            </a:r>
            <a:r>
              <a:rPr lang="en-US" sz="2800" dirty="0"/>
              <a:t>. The good life must be lived fully; it is a </a:t>
            </a:r>
            <a:r>
              <a:rPr lang="en-US" sz="2800" b="1" dirty="0"/>
              <a:t>pro­cess</a:t>
            </a:r>
            <a:r>
              <a:rPr lang="en-US" sz="2800" dirty="0"/>
              <a:t>, an activity, a becoming, not a static condition. </a:t>
            </a:r>
          </a:p>
        </p:txBody>
      </p:sp>
    </p:spTree>
    <p:extLst>
      <p:ext uri="{BB962C8B-B14F-4D97-AF65-F5344CB8AC3E}">
        <p14:creationId xmlns:p14="http://schemas.microsoft.com/office/powerpoint/2010/main" val="27733404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 Summary</a:t>
            </a:r>
            <a:endParaRPr lang="en-US" dirty="0"/>
          </a:p>
        </p:txBody>
      </p:sp>
      <p:sp>
        <p:nvSpPr>
          <p:cNvPr id="3" name="Content Placeholder 2"/>
          <p:cNvSpPr>
            <a:spLocks noGrp="1"/>
          </p:cNvSpPr>
          <p:nvPr>
            <p:ph idx="1"/>
          </p:nvPr>
        </p:nvSpPr>
        <p:spPr/>
        <p:txBody>
          <a:bodyPr>
            <a:normAutofit lnSpcReduction="10000"/>
          </a:bodyPr>
          <a:lstStyle/>
          <a:p>
            <a:r>
              <a:rPr lang="en-US" sz="2600" dirty="0"/>
              <a:t>Aristotelian moderation is based on the concept of wisdom as hitting the </a:t>
            </a:r>
            <a:r>
              <a:rPr lang="en-US" sz="2600" dirty="0" smtClean="0"/>
              <a:t>“mark” </a:t>
            </a:r>
            <a:r>
              <a:rPr lang="en-US" sz="2600" dirty="0"/>
              <a:t>between too much and not enough. </a:t>
            </a:r>
            <a:r>
              <a:rPr lang="en-US" sz="2600" dirty="0">
                <a:solidFill>
                  <a:schemeClr val="accent1"/>
                </a:solidFill>
              </a:rPr>
              <a:t>Virtue</a:t>
            </a:r>
            <a:r>
              <a:rPr lang="en-US" sz="2600" dirty="0"/>
              <a:t> consists of hitting the mark of </a:t>
            </a:r>
            <a:r>
              <a:rPr lang="en-US" sz="2600" dirty="0">
                <a:solidFill>
                  <a:schemeClr val="accent1"/>
                </a:solidFill>
              </a:rPr>
              <a:t>moderation</a:t>
            </a:r>
            <a:r>
              <a:rPr lang="en-US" sz="2600" dirty="0"/>
              <a:t>, and </a:t>
            </a:r>
            <a:r>
              <a:rPr lang="en-US" sz="2600" dirty="0">
                <a:solidFill>
                  <a:srgbClr val="FF0000"/>
                </a:solidFill>
              </a:rPr>
              <a:t>vice</a:t>
            </a:r>
            <a:r>
              <a:rPr lang="en-US" sz="2600" dirty="0"/>
              <a:t> consists of being off by too much </a:t>
            </a:r>
            <a:r>
              <a:rPr lang="en-US" sz="2600" dirty="0">
                <a:solidFill>
                  <a:srgbClr val="FF0000"/>
                </a:solidFill>
              </a:rPr>
              <a:t>(excess</a:t>
            </a:r>
            <a:r>
              <a:rPr lang="en-US" sz="2600" dirty="0"/>
              <a:t>) or too little (</a:t>
            </a:r>
            <a:r>
              <a:rPr lang="en-US" sz="2600" dirty="0">
                <a:solidFill>
                  <a:srgbClr val="FF0000"/>
                </a:solidFill>
              </a:rPr>
              <a:t>deficiency</a:t>
            </a:r>
            <a:r>
              <a:rPr lang="en-US" sz="2600" dirty="0"/>
              <a:t>).  </a:t>
            </a:r>
            <a:r>
              <a:rPr lang="en-US" sz="2600" dirty="0">
                <a:solidFill>
                  <a:schemeClr val="accent1"/>
                </a:solidFill>
              </a:rPr>
              <a:t>Virtue</a:t>
            </a:r>
            <a:r>
              <a:rPr lang="en-US" sz="2600" dirty="0"/>
              <a:t> is the </a:t>
            </a:r>
            <a:r>
              <a:rPr lang="en-US" sz="2600" dirty="0">
                <a:solidFill>
                  <a:schemeClr val="accent1"/>
                </a:solidFill>
              </a:rPr>
              <a:t>mean</a:t>
            </a:r>
            <a:r>
              <a:rPr lang="en-US" sz="2600" dirty="0"/>
              <a:t> between either </a:t>
            </a:r>
            <a:r>
              <a:rPr lang="en-US" sz="2600" dirty="0">
                <a:solidFill>
                  <a:srgbClr val="FF0000"/>
                </a:solidFill>
              </a:rPr>
              <a:t>extreme</a:t>
            </a:r>
            <a:r>
              <a:rPr lang="en-US" sz="2600" dirty="0"/>
              <a:t>. </a:t>
            </a:r>
            <a:endParaRPr lang="en-US" sz="2600" dirty="0" smtClean="0"/>
          </a:p>
          <a:p>
            <a:r>
              <a:rPr lang="en-US" sz="2600" dirty="0" smtClean="0"/>
              <a:t>Aristotle </a:t>
            </a:r>
            <a:r>
              <a:rPr lang="en-US" sz="2600" dirty="0"/>
              <a:t>taught that happiness requires activity and the happy person must develop good habits and learn practical wisdom. Knowing what is good cannot make us happy unless we have the character (habit) of acting wisely and moderately.</a:t>
            </a:r>
          </a:p>
          <a:p>
            <a:endParaRPr lang="en-US" dirty="0"/>
          </a:p>
        </p:txBody>
      </p:sp>
    </p:spTree>
    <p:extLst>
      <p:ext uri="{BB962C8B-B14F-4D97-AF65-F5344CB8AC3E}">
        <p14:creationId xmlns:p14="http://schemas.microsoft.com/office/powerpoint/2010/main" val="1766215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Aristotle’s Form &amp; Matter</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400" dirty="0" smtClean="0"/>
              <a:t>Aristotle says that the forms are not separate from the entities; that is, they are embedded in the actual physical things/particulars.  </a:t>
            </a:r>
          </a:p>
          <a:p>
            <a:pPr marL="0" indent="0" algn="ctr">
              <a:buNone/>
            </a:pPr>
            <a:r>
              <a:rPr lang="en-US" sz="2400" dirty="0" smtClean="0"/>
              <a:t>“For anything to exist, it must have both” </a:t>
            </a:r>
          </a:p>
          <a:p>
            <a:pPr marL="457200" indent="-457200">
              <a:buAutoNum type="arabicPeriod"/>
            </a:pPr>
            <a:r>
              <a:rPr lang="en-US" sz="2400" dirty="0" smtClean="0"/>
              <a:t>Form: what Aristotle calls its “</a:t>
            </a:r>
            <a:r>
              <a:rPr lang="en-US" sz="2400" dirty="0" err="1" smtClean="0"/>
              <a:t>Whatness</a:t>
            </a:r>
            <a:r>
              <a:rPr lang="en-US" sz="2400" dirty="0" smtClean="0"/>
              <a:t>” </a:t>
            </a:r>
          </a:p>
          <a:p>
            <a:pPr marL="457200" indent="-457200">
              <a:buAutoNum type="arabicPeriod"/>
            </a:pPr>
            <a:r>
              <a:rPr lang="en-US" sz="2400" dirty="0" smtClean="0"/>
              <a:t>Matter: what Aristotle calls its “Thingness”  </a:t>
            </a:r>
          </a:p>
          <a:p>
            <a:pPr marL="0" indent="0">
              <a:buNone/>
            </a:pPr>
            <a:r>
              <a:rPr lang="en-US" sz="2400" dirty="0" smtClean="0"/>
              <a:t>-</a:t>
            </a:r>
            <a:r>
              <a:rPr lang="en-US" sz="2400" b="1" dirty="0" smtClean="0"/>
              <a:t>Form</a:t>
            </a:r>
            <a:r>
              <a:rPr lang="en-US" sz="2400" dirty="0" smtClean="0"/>
              <a:t> is what gives a thing it’s nature/essence. A thing’s form is what is universally shared with other classes of the same thing. The form of the human is what allows all humans to be classed together. </a:t>
            </a:r>
          </a:p>
          <a:p>
            <a:pPr marL="0" indent="0">
              <a:buNone/>
            </a:pPr>
            <a:r>
              <a:rPr lang="en-US" sz="2400" dirty="0" smtClean="0"/>
              <a:t>-</a:t>
            </a:r>
            <a:r>
              <a:rPr lang="en-US" sz="2400" b="1" dirty="0" smtClean="0"/>
              <a:t>Matter</a:t>
            </a:r>
            <a:r>
              <a:rPr lang="en-US" sz="2400" dirty="0" smtClean="0"/>
              <a:t> as a thingness is the principle of individualization: composite that accounts for differences among the same class. </a:t>
            </a:r>
            <a:endParaRPr lang="en-US" sz="2400" dirty="0"/>
          </a:p>
        </p:txBody>
      </p:sp>
    </p:spTree>
    <p:extLst>
      <p:ext uri="{BB962C8B-B14F-4D97-AF65-F5344CB8AC3E}">
        <p14:creationId xmlns:p14="http://schemas.microsoft.com/office/powerpoint/2010/main" val="2562668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Aristotle’s </a:t>
            </a:r>
            <a:br>
              <a:rPr lang="en-US" sz="3600" dirty="0" smtClean="0"/>
            </a:br>
            <a:r>
              <a:rPr lang="en-US" sz="3600" dirty="0" smtClean="0"/>
              <a:t>Substance</a:t>
            </a:r>
            <a:endParaRPr lang="en-US" sz="3600" dirty="0"/>
          </a:p>
        </p:txBody>
      </p:sp>
      <p:sp>
        <p:nvSpPr>
          <p:cNvPr id="3" name="Content Placeholder 2"/>
          <p:cNvSpPr>
            <a:spLocks noGrp="1"/>
          </p:cNvSpPr>
          <p:nvPr>
            <p:ph idx="1"/>
          </p:nvPr>
        </p:nvSpPr>
        <p:spPr/>
        <p:txBody>
          <a:bodyPr>
            <a:normAutofit/>
          </a:bodyPr>
          <a:lstStyle/>
          <a:p>
            <a:r>
              <a:rPr lang="en-US" sz="2400" dirty="0" smtClean="0"/>
              <a:t>When form and matter come together, Aristotle says that a particular thing (horse) has </a:t>
            </a:r>
            <a:r>
              <a:rPr lang="en-US" sz="2400" b="1" dirty="0" smtClean="0"/>
              <a:t>substance</a:t>
            </a:r>
            <a:r>
              <a:rPr lang="en-US" sz="2400" dirty="0" smtClean="0"/>
              <a:t>. This is not something grasped by the senses; rather, understood through reason.  </a:t>
            </a:r>
          </a:p>
          <a:p>
            <a:pPr marL="0" indent="0">
              <a:buNone/>
            </a:pPr>
            <a:endParaRPr lang="en-US" sz="2400" dirty="0"/>
          </a:p>
          <a:p>
            <a:pPr marL="0" indent="0">
              <a:buNone/>
            </a:pPr>
            <a:r>
              <a:rPr lang="en-US" sz="2400" dirty="0" smtClean="0"/>
              <a:t>To understand substance, it may help to think of it in terms of a subject of a sentence. When we say, “The man is tall.” Substance can be understood as the subject of the sentence. The adjective “tall” predicates the sentence; that is, it tells us something about the substance “man” that he possesses the property of tallness.  </a:t>
            </a:r>
          </a:p>
          <a:p>
            <a:pPr marL="0" indent="0">
              <a:buNone/>
            </a:pPr>
            <a:r>
              <a:rPr lang="en-US" sz="2400" dirty="0" smtClean="0"/>
              <a:t>-For Aristotle, there are two types of properties: </a:t>
            </a:r>
          </a:p>
          <a:p>
            <a:pPr marL="0" indent="0">
              <a:buNone/>
            </a:pPr>
            <a:r>
              <a:rPr lang="en-US" sz="2400" dirty="0" smtClean="0"/>
              <a:t>1. Essential             2. Accidental    </a:t>
            </a:r>
            <a:endParaRPr lang="en-US" sz="2400" dirty="0"/>
          </a:p>
        </p:txBody>
      </p:sp>
    </p:spTree>
    <p:extLst>
      <p:ext uri="{BB962C8B-B14F-4D97-AF65-F5344CB8AC3E}">
        <p14:creationId xmlns:p14="http://schemas.microsoft.com/office/powerpoint/2010/main" val="360405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Essence and Accidents </a:t>
            </a:r>
            <a:endParaRPr lang="en-US" sz="3600" dirty="0"/>
          </a:p>
        </p:txBody>
      </p:sp>
      <p:sp>
        <p:nvSpPr>
          <p:cNvPr id="3" name="Content Placeholder 2"/>
          <p:cNvSpPr>
            <a:spLocks noGrp="1"/>
          </p:cNvSpPr>
          <p:nvPr>
            <p:ph idx="1"/>
          </p:nvPr>
        </p:nvSpPr>
        <p:spPr/>
        <p:txBody>
          <a:bodyPr>
            <a:normAutofit lnSpcReduction="10000"/>
          </a:bodyPr>
          <a:lstStyle/>
          <a:p>
            <a:pPr marL="0" indent="0">
              <a:buNone/>
            </a:pPr>
            <a:r>
              <a:rPr lang="en-US" sz="2400" dirty="0" smtClean="0"/>
              <a:t>1. The </a:t>
            </a:r>
            <a:r>
              <a:rPr lang="en-US" sz="2400" b="1" dirty="0"/>
              <a:t>E</a:t>
            </a:r>
            <a:r>
              <a:rPr lang="en-US" sz="2400" b="1" dirty="0" smtClean="0"/>
              <a:t>ssential property </a:t>
            </a:r>
            <a:r>
              <a:rPr lang="en-US" sz="2400" dirty="0" smtClean="0"/>
              <a:t>is that property possessed by a thing that makes it what(-ness) it is( this is determined by the form). So, part of what makes us human is that we share in the same form. Aristotle says that “Man is a rational animal.” (Yes he was a sexist)but rational is the essential property that is shared by all humans and sets us apart from other animals. </a:t>
            </a:r>
          </a:p>
          <a:p>
            <a:pPr marL="0" indent="0">
              <a:buNone/>
            </a:pPr>
            <a:endParaRPr lang="en-US" sz="2400" dirty="0" smtClean="0"/>
          </a:p>
          <a:p>
            <a:pPr marL="0" indent="0">
              <a:buNone/>
            </a:pPr>
            <a:r>
              <a:rPr lang="en-US" sz="2400" dirty="0" smtClean="0"/>
              <a:t>2. The </a:t>
            </a:r>
            <a:r>
              <a:rPr lang="en-US" sz="2400" b="1" dirty="0" smtClean="0"/>
              <a:t>Accidental property </a:t>
            </a:r>
            <a:r>
              <a:rPr lang="en-US" sz="2400" dirty="0" smtClean="0"/>
              <a:t>are those properties related to the “matter” that makes us different. They are called accidental, because they are not necessary to our fundamental nature.  </a:t>
            </a:r>
          </a:p>
          <a:p>
            <a:pPr marL="0" indent="0">
              <a:buNone/>
            </a:pPr>
            <a:r>
              <a:rPr lang="en-US" sz="2400" dirty="0" smtClean="0"/>
              <a:t> </a:t>
            </a:r>
          </a:p>
          <a:p>
            <a:pPr marL="0" indent="0">
              <a:buNone/>
            </a:pPr>
            <a:r>
              <a:rPr lang="en-US" sz="2400" dirty="0" smtClean="0"/>
              <a:t> </a:t>
            </a:r>
            <a:r>
              <a:rPr lang="en-US" sz="2400" b="1" dirty="0" smtClean="0"/>
              <a:t>   </a:t>
            </a:r>
            <a:endParaRPr lang="en-US" sz="2400" b="1" dirty="0"/>
          </a:p>
        </p:txBody>
      </p:sp>
    </p:spTree>
    <p:extLst>
      <p:ext uri="{BB962C8B-B14F-4D97-AF65-F5344CB8AC3E}">
        <p14:creationId xmlns:p14="http://schemas.microsoft.com/office/powerpoint/2010/main" val="628662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The Categories of Thought </a:t>
            </a:r>
            <a:endParaRPr lang="en-US" sz="3600" dirty="0"/>
          </a:p>
        </p:txBody>
      </p:sp>
      <p:sp>
        <p:nvSpPr>
          <p:cNvPr id="3" name="Content Placeholder 2"/>
          <p:cNvSpPr>
            <a:spLocks noGrp="1"/>
          </p:cNvSpPr>
          <p:nvPr>
            <p:ph idx="1"/>
          </p:nvPr>
        </p:nvSpPr>
        <p:spPr/>
        <p:txBody>
          <a:bodyPr>
            <a:normAutofit/>
          </a:bodyPr>
          <a:lstStyle/>
          <a:p>
            <a:pPr marL="0" indent="0">
              <a:buNone/>
            </a:pPr>
            <a:r>
              <a:rPr lang="en-US" sz="2400" dirty="0" smtClean="0"/>
              <a:t>Aristotle says that the starting point of reason is the Categories. </a:t>
            </a:r>
          </a:p>
          <a:p>
            <a:pPr marL="0" indent="0">
              <a:buNone/>
            </a:pPr>
            <a:r>
              <a:rPr lang="en-US" sz="2400" dirty="0" smtClean="0"/>
              <a:t>*The Categ. explains how we think about things and when we think about them: in the terms of substance(subject) and properties  (predicate).  </a:t>
            </a:r>
          </a:p>
          <a:p>
            <a:pPr marL="0" indent="0">
              <a:buNone/>
            </a:pPr>
            <a:r>
              <a:rPr lang="en-US" sz="2400" dirty="0" smtClean="0"/>
              <a:t>Aristotle has 9 Categ.(predicates) that connect: </a:t>
            </a:r>
          </a:p>
          <a:p>
            <a:pPr marL="0" indent="0" algn="ctr">
              <a:buNone/>
            </a:pPr>
            <a:r>
              <a:rPr lang="en-US" sz="2400" dirty="0" smtClean="0">
                <a:latin typeface="Times New Roman" panose="02020603050405020304" pitchFamily="18" charset="0"/>
                <a:cs typeface="Times New Roman" panose="02020603050405020304" pitchFamily="18" charset="0"/>
              </a:rPr>
              <a:t>I</a:t>
            </a:r>
            <a:r>
              <a:rPr lang="en-US" sz="2400" dirty="0" smtClean="0"/>
              <a:t>. Substance to its </a:t>
            </a:r>
            <a:r>
              <a:rPr lang="en-US" sz="2400" dirty="0" smtClean="0">
                <a:latin typeface="Times New Roman" panose="02020603050405020304" pitchFamily="18" charset="0"/>
                <a:cs typeface="Times New Roman" panose="02020603050405020304" pitchFamily="18" charset="0"/>
              </a:rPr>
              <a:t>II</a:t>
            </a:r>
            <a:r>
              <a:rPr lang="en-US" sz="2400" dirty="0" smtClean="0"/>
              <a:t>. Properties   </a:t>
            </a:r>
          </a:p>
          <a:p>
            <a:pPr marL="457200" indent="-457200">
              <a:buAutoNum type="arabicPeriod"/>
            </a:pPr>
            <a:r>
              <a:rPr lang="en-US" sz="2400" b="1" dirty="0" smtClean="0"/>
              <a:t>Quality</a:t>
            </a:r>
            <a:r>
              <a:rPr lang="en-US" sz="2400" dirty="0" smtClean="0"/>
              <a:t>                 5. Date                 9. </a:t>
            </a:r>
            <a:r>
              <a:rPr lang="en-US" sz="2400" b="1" dirty="0" smtClean="0"/>
              <a:t>Passivity</a:t>
            </a:r>
            <a:r>
              <a:rPr lang="en-US" sz="2400" dirty="0" smtClean="0"/>
              <a:t> </a:t>
            </a:r>
          </a:p>
          <a:p>
            <a:pPr marL="457200" indent="-457200">
              <a:buAutoNum type="arabicPeriod"/>
            </a:pPr>
            <a:r>
              <a:rPr lang="en-US" sz="2400" b="1" dirty="0" smtClean="0"/>
              <a:t>Quantity </a:t>
            </a:r>
            <a:r>
              <a:rPr lang="en-US" sz="2400" dirty="0" smtClean="0"/>
              <a:t>             6. Posture           </a:t>
            </a:r>
          </a:p>
          <a:p>
            <a:pPr marL="457200" indent="-457200">
              <a:buAutoNum type="arabicPeriod"/>
            </a:pPr>
            <a:r>
              <a:rPr lang="en-US" sz="2400" b="1" dirty="0" smtClean="0"/>
              <a:t>Relation</a:t>
            </a:r>
            <a:r>
              <a:rPr lang="en-US" sz="2400" dirty="0" smtClean="0"/>
              <a:t>               7. </a:t>
            </a:r>
            <a:r>
              <a:rPr lang="en-US" sz="2400" b="1" dirty="0" smtClean="0"/>
              <a:t>Possession</a:t>
            </a:r>
          </a:p>
          <a:p>
            <a:pPr marL="457200" indent="-457200">
              <a:buAutoNum type="arabicPeriod"/>
            </a:pPr>
            <a:r>
              <a:rPr lang="en-US" sz="2400" dirty="0" smtClean="0"/>
              <a:t>Place                     8. </a:t>
            </a:r>
            <a:r>
              <a:rPr lang="en-US" sz="2400" b="1" dirty="0" smtClean="0"/>
              <a:t>Action   </a:t>
            </a:r>
            <a:r>
              <a:rPr lang="en-US" sz="2400" dirty="0" smtClean="0"/>
              <a:t>       </a:t>
            </a:r>
            <a:endParaRPr lang="en-US" sz="2400" dirty="0"/>
          </a:p>
        </p:txBody>
      </p:sp>
    </p:spTree>
    <p:extLst>
      <p:ext uri="{BB962C8B-B14F-4D97-AF65-F5344CB8AC3E}">
        <p14:creationId xmlns:p14="http://schemas.microsoft.com/office/powerpoint/2010/main" val="4214566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The Categories in Nature</a:t>
            </a:r>
            <a:endParaRPr lang="en-US" sz="3600" dirty="0"/>
          </a:p>
        </p:txBody>
      </p:sp>
      <p:sp>
        <p:nvSpPr>
          <p:cNvPr id="3" name="Content Placeholder 2"/>
          <p:cNvSpPr>
            <a:spLocks noGrp="1"/>
          </p:cNvSpPr>
          <p:nvPr>
            <p:ph idx="1"/>
          </p:nvPr>
        </p:nvSpPr>
        <p:spPr/>
        <p:txBody>
          <a:bodyPr>
            <a:normAutofit fontScale="92500" lnSpcReduction="20000"/>
          </a:bodyPr>
          <a:lstStyle/>
          <a:p>
            <a:r>
              <a:rPr lang="en-US" sz="2400" dirty="0" smtClean="0"/>
              <a:t>Aristotle says that a thing is more than the sum of it’s particular qualities. That there is a substance(like sub/beneath) that all qualities adhere to. </a:t>
            </a:r>
          </a:p>
          <a:p>
            <a:pPr marL="0" indent="0">
              <a:buNone/>
            </a:pPr>
            <a:endParaRPr lang="en-US" sz="2400" dirty="0" smtClean="0"/>
          </a:p>
          <a:p>
            <a:pPr marL="0" indent="0">
              <a:buNone/>
            </a:pPr>
            <a:r>
              <a:rPr lang="en-US" sz="2400" dirty="0" smtClean="0"/>
              <a:t>Think of the categories as the filter that allows us to understand what we experience. Without them we would have a ‘sensory overload’.  </a:t>
            </a:r>
          </a:p>
          <a:p>
            <a:pPr marL="0" indent="0">
              <a:buNone/>
            </a:pPr>
            <a:r>
              <a:rPr lang="en-US" sz="2400" dirty="0" smtClean="0"/>
              <a:t>But the categories to include substance are not just concepts of the mind: they also exist in nature as properties.  </a:t>
            </a:r>
          </a:p>
          <a:p>
            <a:pPr marL="0" indent="0">
              <a:buNone/>
            </a:pPr>
            <a:endParaRPr lang="en-US" sz="2400" dirty="0" smtClean="0"/>
          </a:p>
          <a:p>
            <a:pPr marL="0" indent="0">
              <a:buNone/>
            </a:pPr>
            <a:r>
              <a:rPr lang="en-US" sz="2400" dirty="0" smtClean="0"/>
              <a:t>Aristotle says that the “mind has better knowledge of the things closer to the senses.” The mind through the faculty(ability) of abstraction comes to understand the universal properties that all classes share(Human beings). By abstract we come to learn what the essential nature of a thing is.(For human beings: essential property is reason).   </a:t>
            </a:r>
          </a:p>
          <a:p>
            <a:pPr marL="0" indent="0">
              <a:buNone/>
            </a:pPr>
            <a:r>
              <a:rPr lang="en-US" sz="2400" dirty="0" smtClean="0"/>
              <a:t>  </a:t>
            </a:r>
            <a:endParaRPr lang="en-US" sz="2400" dirty="0"/>
          </a:p>
        </p:txBody>
      </p:sp>
    </p:spTree>
    <p:extLst>
      <p:ext uri="{BB962C8B-B14F-4D97-AF65-F5344CB8AC3E}">
        <p14:creationId xmlns:p14="http://schemas.microsoft.com/office/powerpoint/2010/main" val="2222038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Aristotle </a:t>
            </a:r>
            <a:br>
              <a:rPr lang="en-US" sz="4000" dirty="0" smtClean="0"/>
            </a:br>
            <a:r>
              <a:rPr lang="en-US" sz="4000" dirty="0" smtClean="0"/>
              <a:t>Potentiality/Actuality </a:t>
            </a:r>
            <a:endParaRPr lang="en-US" sz="4000" dirty="0"/>
          </a:p>
        </p:txBody>
      </p:sp>
      <p:sp>
        <p:nvSpPr>
          <p:cNvPr id="3" name="Content Placeholder 2"/>
          <p:cNvSpPr>
            <a:spLocks noGrp="1"/>
          </p:cNvSpPr>
          <p:nvPr>
            <p:ph idx="1"/>
          </p:nvPr>
        </p:nvSpPr>
        <p:spPr/>
        <p:txBody>
          <a:bodyPr>
            <a:normAutofit/>
          </a:bodyPr>
          <a:lstStyle/>
          <a:p>
            <a:pPr marL="0" indent="0">
              <a:buNone/>
            </a:pPr>
            <a:r>
              <a:rPr lang="en-US" sz="2400" dirty="0" smtClean="0"/>
              <a:t>Though the accidental properties change over time, the substance and form remains the same.  </a:t>
            </a:r>
          </a:p>
          <a:p>
            <a:pPr marL="0" indent="0">
              <a:buNone/>
            </a:pPr>
            <a:r>
              <a:rPr lang="en-US" sz="2400" dirty="0" smtClean="0"/>
              <a:t>Aristotle says, “a thing has the power to become what its form has set as its end”: </a:t>
            </a:r>
            <a:r>
              <a:rPr lang="en-US" sz="2400" i="1" dirty="0" smtClean="0"/>
              <a:t>Telos  </a:t>
            </a:r>
          </a:p>
          <a:p>
            <a:pPr marL="0" indent="0">
              <a:buNone/>
            </a:pPr>
            <a:r>
              <a:rPr lang="en-US" sz="2400" dirty="0" smtClean="0"/>
              <a:t>The acorn has the potentiality of becoming the oak tree. The form of the oak tree is presented within the acorn but the right conditions must be met: fertile soil/light…and if these conditions are met then the oak tree will be the actuality of the acorn. The “form is the operating cause.” That is, the form of the tree is the internal design of the acorn. The acorn can’t become a maple tree or a rose, because the form sets the design.     </a:t>
            </a:r>
            <a:r>
              <a:rPr lang="en-US" sz="2400" i="1" dirty="0" smtClean="0"/>
              <a:t>  </a:t>
            </a:r>
            <a:endParaRPr lang="en-US" sz="2400" i="1" dirty="0"/>
          </a:p>
        </p:txBody>
      </p:sp>
    </p:spTree>
    <p:extLst>
      <p:ext uri="{BB962C8B-B14F-4D97-AF65-F5344CB8AC3E}">
        <p14:creationId xmlns:p14="http://schemas.microsoft.com/office/powerpoint/2010/main" val="2592715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The Process of Change</a:t>
            </a:r>
            <a:br>
              <a:rPr lang="en-US" sz="3600" dirty="0" smtClean="0"/>
            </a:br>
            <a:r>
              <a:rPr lang="en-US" sz="3600" dirty="0" smtClean="0"/>
              <a:t>Four Causes </a:t>
            </a:r>
            <a:endParaRPr lang="en-US" sz="3600" dirty="0"/>
          </a:p>
        </p:txBody>
      </p:sp>
      <p:sp>
        <p:nvSpPr>
          <p:cNvPr id="3" name="Content Placeholder 2"/>
          <p:cNvSpPr>
            <a:spLocks noGrp="1"/>
          </p:cNvSpPr>
          <p:nvPr>
            <p:ph idx="1"/>
          </p:nvPr>
        </p:nvSpPr>
        <p:spPr/>
        <p:txBody>
          <a:bodyPr>
            <a:normAutofit lnSpcReduction="10000"/>
          </a:bodyPr>
          <a:lstStyle/>
          <a:p>
            <a:pPr marL="0" indent="0">
              <a:buNone/>
            </a:pPr>
            <a:r>
              <a:rPr lang="en-US" sz="2000" dirty="0" smtClean="0">
                <a:latin typeface="Times New Roman" panose="02020603050405020304" pitchFamily="18" charset="0"/>
                <a:cs typeface="Times New Roman" panose="02020603050405020304" pitchFamily="18" charset="0"/>
              </a:rPr>
              <a:t>I. </a:t>
            </a:r>
            <a:r>
              <a:rPr lang="en-US" sz="2000" u="sng" dirty="0" smtClean="0">
                <a:cs typeface="Times New Roman" panose="02020603050405020304" pitchFamily="18" charset="0"/>
              </a:rPr>
              <a:t>Material cause</a:t>
            </a:r>
            <a:r>
              <a:rPr lang="en-US" sz="2000" dirty="0" smtClean="0">
                <a:cs typeface="Times New Roman" panose="02020603050405020304" pitchFamily="18" charset="0"/>
              </a:rPr>
              <a:t>: the material out of which the thing exists. A table’s material cause is the wood/a statue’s material cause: marble slab.  Matter is inert</a:t>
            </a:r>
            <a:r>
              <a:rPr lang="en-US" sz="2000" dirty="0" smtClean="0">
                <a:cs typeface="Times New Roman" panose="02020603050405020304" pitchFamily="18" charset="0"/>
                <a:sym typeface="Wingdings" panose="05000000000000000000" pitchFamily="2" charset="2"/>
              </a:rPr>
              <a:t>: </a:t>
            </a:r>
            <a:r>
              <a:rPr lang="en-US" sz="2000" u="sng" dirty="0" smtClean="0">
                <a:cs typeface="Times New Roman" panose="02020603050405020304" pitchFamily="18" charset="0"/>
                <a:sym typeface="Wingdings" panose="05000000000000000000" pitchFamily="2" charset="2"/>
              </a:rPr>
              <a:t>potential</a:t>
            </a:r>
            <a:r>
              <a:rPr lang="en-US" sz="2000" dirty="0" smtClean="0">
                <a:cs typeface="Times New Roman" panose="02020603050405020304" pitchFamily="18" charset="0"/>
                <a:sym typeface="Wingdings" panose="05000000000000000000" pitchFamily="2" charset="2"/>
              </a:rPr>
              <a:t>/ category is passive. </a:t>
            </a:r>
          </a:p>
          <a:p>
            <a:pPr marL="0" indent="0">
              <a:buNone/>
            </a:pPr>
            <a:r>
              <a:rPr lang="en-US" sz="2000" dirty="0" smtClean="0">
                <a:latin typeface="Times New Roman" panose="02020603050405020304" pitchFamily="18" charset="0"/>
                <a:cs typeface="Times New Roman" panose="02020603050405020304" pitchFamily="18" charset="0"/>
                <a:sym typeface="Wingdings" panose="05000000000000000000" pitchFamily="2" charset="2"/>
              </a:rPr>
              <a:t>II. </a:t>
            </a:r>
            <a:r>
              <a:rPr lang="en-US" sz="2000" u="sng" dirty="0" smtClean="0">
                <a:cs typeface="Times New Roman" panose="02020603050405020304" pitchFamily="18" charset="0"/>
                <a:sym typeface="Wingdings" panose="05000000000000000000" pitchFamily="2" charset="2"/>
              </a:rPr>
              <a:t>Formal Cause</a:t>
            </a:r>
            <a:r>
              <a:rPr lang="en-US" sz="2000" dirty="0" smtClean="0">
                <a:cs typeface="Times New Roman" panose="02020603050405020304" pitchFamily="18" charset="0"/>
                <a:sym typeface="Wingdings" panose="05000000000000000000" pitchFamily="2" charset="2"/>
              </a:rPr>
              <a:t>: the form in which the thing is arranged/what a things essential nature is: “formed matter”. A table’s formal cause is the “idea” of an elevated flat surface. For the sculptor: the form of a beautiful women. The form of a B.W. must exist first in the mind of the sculptor before he can give form to the marble slab: Form is always </a:t>
            </a:r>
            <a:r>
              <a:rPr lang="en-US" sz="2000" u="sng" dirty="0" smtClean="0">
                <a:cs typeface="Times New Roman" panose="02020603050405020304" pitchFamily="18" charset="0"/>
                <a:sym typeface="Wingdings" panose="05000000000000000000" pitchFamily="2" charset="2"/>
              </a:rPr>
              <a:t>actual</a:t>
            </a:r>
            <a:r>
              <a:rPr lang="en-US" sz="2000" dirty="0" smtClean="0">
                <a:cs typeface="Times New Roman" panose="02020603050405020304" pitchFamily="18" charset="0"/>
                <a:sym typeface="Wingdings" panose="05000000000000000000" pitchFamily="2" charset="2"/>
              </a:rPr>
              <a:t>/</a:t>
            </a:r>
            <a:r>
              <a:rPr lang="en-US" sz="2000" dirty="0" err="1" smtClean="0">
                <a:cs typeface="Times New Roman" panose="02020603050405020304" pitchFamily="18" charset="0"/>
                <a:sym typeface="Wingdings" panose="05000000000000000000" pitchFamily="2" charset="2"/>
              </a:rPr>
              <a:t>categ</a:t>
            </a:r>
            <a:r>
              <a:rPr lang="en-US" sz="2000" dirty="0" smtClean="0">
                <a:cs typeface="Times New Roman" panose="02020603050405020304" pitchFamily="18" charset="0"/>
                <a:sym typeface="Wingdings" panose="05000000000000000000" pitchFamily="2" charset="2"/>
              </a:rPr>
              <a:t>. action    </a:t>
            </a:r>
          </a:p>
          <a:p>
            <a:pPr marL="0" indent="0">
              <a:buNone/>
            </a:pPr>
            <a:r>
              <a:rPr lang="en-US" sz="2000" dirty="0" smtClean="0">
                <a:latin typeface="Times New Roman" panose="02020603050405020304" pitchFamily="18" charset="0"/>
                <a:cs typeface="Times New Roman" panose="02020603050405020304" pitchFamily="18" charset="0"/>
                <a:sym typeface="Wingdings" panose="05000000000000000000" pitchFamily="2" charset="2"/>
              </a:rPr>
              <a:t>III. </a:t>
            </a:r>
            <a:r>
              <a:rPr lang="en-US" sz="2000" dirty="0" smtClean="0">
                <a:cs typeface="Times New Roman" panose="02020603050405020304" pitchFamily="18" charset="0"/>
                <a:sym typeface="Wingdings" panose="05000000000000000000" pitchFamily="2" charset="2"/>
              </a:rPr>
              <a:t>Efficient cause: “proximate mover” that causes the thing to be/happen. The table’s efficient cause is the carpenter/the statue of the beautiful woman efficient cause is the sculptor. </a:t>
            </a:r>
          </a:p>
          <a:p>
            <a:pPr marL="0" indent="0">
              <a:buNone/>
            </a:pPr>
            <a:r>
              <a:rPr lang="en-US" sz="2000" dirty="0" smtClean="0">
                <a:latin typeface="Times New Roman" panose="02020603050405020304" pitchFamily="18" charset="0"/>
                <a:cs typeface="Times New Roman" panose="02020603050405020304" pitchFamily="18" charset="0"/>
                <a:sym typeface="Wingdings" panose="05000000000000000000" pitchFamily="2" charset="2"/>
              </a:rPr>
              <a:t>IV. </a:t>
            </a:r>
            <a:r>
              <a:rPr lang="en-US" sz="2000" dirty="0" smtClean="0">
                <a:cs typeface="Times New Roman" panose="02020603050405020304" pitchFamily="18" charset="0"/>
                <a:sym typeface="Wingdings" panose="05000000000000000000" pitchFamily="2" charset="2"/>
              </a:rPr>
              <a:t>Final cause: purpose for which the thing exists. This will also be related to the form. A table’s F.C. is to be used to place things on/Statue to decorate the Parthenon.  This is also the </a:t>
            </a:r>
            <a:r>
              <a:rPr lang="en-US" sz="2000" i="1" dirty="0" smtClean="0">
                <a:cs typeface="Times New Roman" panose="02020603050405020304" pitchFamily="18" charset="0"/>
                <a:sym typeface="Wingdings" panose="05000000000000000000" pitchFamily="2" charset="2"/>
              </a:rPr>
              <a:t>Telos</a:t>
            </a:r>
            <a:r>
              <a:rPr lang="en-US" sz="2000" dirty="0" smtClean="0">
                <a:cs typeface="Times New Roman" panose="02020603050405020304" pitchFamily="18" charset="0"/>
                <a:sym typeface="Wingdings" panose="05000000000000000000" pitchFamily="2" charset="2"/>
              </a:rPr>
              <a:t>.   </a:t>
            </a:r>
            <a:r>
              <a:rPr lang="en-US" sz="2000" dirty="0" smtClean="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35285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483</TotalTime>
  <Words>2870</Words>
  <Application>Microsoft Office PowerPoint</Application>
  <PresentationFormat>On-screen Show (4:3)</PresentationFormat>
  <Paragraphs>172</Paragraphs>
  <Slides>23</Slides>
  <Notes>8</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Aristotle </vt:lpstr>
      <vt:lpstr>Aristotle’s Metaphysics</vt:lpstr>
      <vt:lpstr>Aristotle’s Form &amp; Matter</vt:lpstr>
      <vt:lpstr>Aristotle’s  Substance</vt:lpstr>
      <vt:lpstr>Essence and Accidents </vt:lpstr>
      <vt:lpstr>The Categories of Thought </vt:lpstr>
      <vt:lpstr>The Categories in Nature</vt:lpstr>
      <vt:lpstr>Aristotle  Potentiality/Actuality </vt:lpstr>
      <vt:lpstr>The Process of Change Four Causes </vt:lpstr>
      <vt:lpstr>Entelechy: Striving for Self Actualization</vt:lpstr>
      <vt:lpstr>Aristotle’s Biology: Hierarchy of Being/Soul  </vt:lpstr>
      <vt:lpstr>Humans as Rational Animals</vt:lpstr>
      <vt:lpstr>The Prime Mover </vt:lpstr>
      <vt:lpstr>Prime Mover</vt:lpstr>
      <vt:lpstr>Ethics/Ethos/Habit </vt:lpstr>
      <vt:lpstr>Two Types of “Ends”</vt:lpstr>
      <vt:lpstr>Rational Principle and the Eudaimonia  </vt:lpstr>
      <vt:lpstr>Two Type of Virtues  </vt:lpstr>
      <vt:lpstr>Rational Principle </vt:lpstr>
      <vt:lpstr>“Golden Mean”</vt:lpstr>
      <vt:lpstr>“Virtue of Character is a Mean”</vt:lpstr>
      <vt:lpstr>Virtue and Choice</vt:lpstr>
      <vt:lpstr>Ethics Summary</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Aristotle</dc:title>
  <dc:creator>chris</dc:creator>
  <cp:lastModifiedBy>chris</cp:lastModifiedBy>
  <cp:revision>82</cp:revision>
  <dcterms:created xsi:type="dcterms:W3CDTF">2013-09-24T23:36:24Z</dcterms:created>
  <dcterms:modified xsi:type="dcterms:W3CDTF">2013-10-01T22:25:36Z</dcterms:modified>
</cp:coreProperties>
</file>