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7" r:id="rId5"/>
    <p:sldId id="263" r:id="rId6"/>
    <p:sldId id="264" r:id="rId7"/>
    <p:sldId id="260" r:id="rId8"/>
    <p:sldId id="262" r:id="rId9"/>
    <p:sldId id="266" r:id="rId10"/>
    <p:sldId id="268"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71" autoAdjust="0"/>
    <p:restoredTop sz="94660"/>
  </p:normalViewPr>
  <p:slideViewPr>
    <p:cSldViewPr>
      <p:cViewPr>
        <p:scale>
          <a:sx n="110" d="100"/>
          <a:sy n="110" d="100"/>
        </p:scale>
        <p:origin x="-18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EB7B35-7407-439E-96C2-56EE57EA5D95}" type="datetimeFigureOut">
              <a:rPr lang="en-US" smtClean="0"/>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EC8AF-C847-46D3-9518-10EBA88ED04F}" type="slidenum">
              <a:rPr lang="en-US" smtClean="0"/>
              <a:t>‹#›</a:t>
            </a:fld>
            <a:endParaRPr lang="en-US"/>
          </a:p>
        </p:txBody>
      </p:sp>
    </p:spTree>
    <p:extLst>
      <p:ext uri="{BB962C8B-B14F-4D97-AF65-F5344CB8AC3E}">
        <p14:creationId xmlns:p14="http://schemas.microsoft.com/office/powerpoint/2010/main" val="145557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EC8AF-C847-46D3-9518-10EBA88ED04F}" type="slidenum">
              <a:rPr lang="en-US" smtClean="0"/>
              <a:t>3</a:t>
            </a:fld>
            <a:endParaRPr lang="en-US"/>
          </a:p>
        </p:txBody>
      </p:sp>
    </p:spTree>
    <p:extLst>
      <p:ext uri="{BB962C8B-B14F-4D97-AF65-F5344CB8AC3E}">
        <p14:creationId xmlns:p14="http://schemas.microsoft.com/office/powerpoint/2010/main" val="364523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What is recollection? How does it explain how we know things?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Consider the example of equality. When, according to Socrates, did we get knowledge of it?</a:t>
            </a:r>
          </a:p>
          <a:p>
            <a:endParaRPr lang="en-US" dirty="0"/>
          </a:p>
        </p:txBody>
      </p:sp>
      <p:sp>
        <p:nvSpPr>
          <p:cNvPr id="4" name="Slide Number Placeholder 3"/>
          <p:cNvSpPr>
            <a:spLocks noGrp="1"/>
          </p:cNvSpPr>
          <p:nvPr>
            <p:ph type="sldNum" sz="quarter" idx="10"/>
          </p:nvPr>
        </p:nvSpPr>
        <p:spPr/>
        <p:txBody>
          <a:bodyPr/>
          <a:lstStyle/>
          <a:p>
            <a:fld id="{C6FEC8AF-C847-46D3-9518-10EBA88ED04F}" type="slidenum">
              <a:rPr lang="en-US" smtClean="0"/>
              <a:t>6</a:t>
            </a:fld>
            <a:endParaRPr lang="en-US"/>
          </a:p>
        </p:txBody>
      </p:sp>
    </p:spTree>
    <p:extLst>
      <p:ext uri="{BB962C8B-B14F-4D97-AF65-F5344CB8AC3E}">
        <p14:creationId xmlns:p14="http://schemas.microsoft.com/office/powerpoint/2010/main" val="3307886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the Form of Beauty see Plato’s </a:t>
            </a:r>
            <a:r>
              <a:rPr lang="en-US" i="1" baseline="0" dirty="0" smtClean="0"/>
              <a:t>Symposium</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6FEC8AF-C847-46D3-9518-10EBA88ED04F}" type="slidenum">
              <a:rPr lang="en-US" smtClean="0"/>
              <a:t>7</a:t>
            </a:fld>
            <a:endParaRPr lang="en-US"/>
          </a:p>
        </p:txBody>
      </p:sp>
    </p:spTree>
    <p:extLst>
      <p:ext uri="{BB962C8B-B14F-4D97-AF65-F5344CB8AC3E}">
        <p14:creationId xmlns:p14="http://schemas.microsoft.com/office/powerpoint/2010/main" val="3861570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is some debate over whether numbers are objectively real things or simply abstract thoughts. Most philosophers, and philosophers of math, yes they do exist, are Platonists when it comes to mathematical entities. Realists say that numbers would still exist even if there were no minds to think about them.    </a:t>
            </a:r>
            <a:endParaRPr lang="en-US" dirty="0"/>
          </a:p>
        </p:txBody>
      </p:sp>
      <p:sp>
        <p:nvSpPr>
          <p:cNvPr id="4" name="Slide Number Placeholder 3"/>
          <p:cNvSpPr>
            <a:spLocks noGrp="1"/>
          </p:cNvSpPr>
          <p:nvPr>
            <p:ph type="sldNum" sz="quarter" idx="10"/>
          </p:nvPr>
        </p:nvSpPr>
        <p:spPr/>
        <p:txBody>
          <a:bodyPr/>
          <a:lstStyle/>
          <a:p>
            <a:fld id="{C6FEC8AF-C847-46D3-9518-10EBA88ED04F}" type="slidenum">
              <a:rPr lang="en-US" smtClean="0"/>
              <a:t>8</a:t>
            </a:fld>
            <a:endParaRPr lang="en-US"/>
          </a:p>
        </p:txBody>
      </p:sp>
    </p:spTree>
    <p:extLst>
      <p:ext uri="{BB962C8B-B14F-4D97-AF65-F5344CB8AC3E}">
        <p14:creationId xmlns:p14="http://schemas.microsoft.com/office/powerpoint/2010/main" val="3323970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56DC39DE-0AAB-4155-B09A-AF5B5216614A}"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936323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20419C-0E65-45EC-9DB4-4BAC5A67C45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94773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0419C-0E65-45EC-9DB4-4BAC5A67C45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10238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0419C-0E65-45EC-9DB4-4BAC5A67C45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139438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0419C-0E65-45EC-9DB4-4BAC5A67C45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87302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0419C-0E65-45EC-9DB4-4BAC5A67C45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367940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20419C-0E65-45EC-9DB4-4BAC5A67C45D}"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82134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20419C-0E65-45EC-9DB4-4BAC5A67C45D}"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2533308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20419C-0E65-45EC-9DB4-4BAC5A67C45D}"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58518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0419C-0E65-45EC-9DB4-4BAC5A67C45D}"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399483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0419C-0E65-45EC-9DB4-4BAC5A67C45D}"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2661651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0419C-0E65-45EC-9DB4-4BAC5A67C45D}"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67288-473D-426A-9B12-D3ACBD5B7944}" type="slidenum">
              <a:rPr lang="en-US" smtClean="0"/>
              <a:t>‹#›</a:t>
            </a:fld>
            <a:endParaRPr lang="en-US"/>
          </a:p>
        </p:txBody>
      </p:sp>
    </p:spTree>
    <p:extLst>
      <p:ext uri="{BB962C8B-B14F-4D97-AF65-F5344CB8AC3E}">
        <p14:creationId xmlns:p14="http://schemas.microsoft.com/office/powerpoint/2010/main" val="300042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0419C-0E65-45EC-9DB4-4BAC5A67C45D}" type="datetimeFigureOut">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67288-473D-426A-9B12-D3ACBD5B7944}" type="slidenum">
              <a:rPr lang="en-US" smtClean="0"/>
              <a:t>‹#›</a:t>
            </a:fld>
            <a:endParaRPr lang="en-US"/>
          </a:p>
        </p:txBody>
      </p:sp>
    </p:spTree>
    <p:extLst>
      <p:ext uri="{BB962C8B-B14F-4D97-AF65-F5344CB8AC3E}">
        <p14:creationId xmlns:p14="http://schemas.microsoft.com/office/powerpoint/2010/main" val="792644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solidFill>
                  <a:prstClr val="black"/>
                </a:solidFill>
              </a:rPr>
              <a:t>Phaedo </a:t>
            </a:r>
            <a:r>
              <a:rPr lang="en-US" sz="3200" dirty="0">
                <a:solidFill>
                  <a:prstClr val="black"/>
                </a:solidFill>
              </a:rPr>
              <a:t/>
            </a:r>
            <a:br>
              <a:rPr lang="en-US" sz="3200" dirty="0">
                <a:solidFill>
                  <a:prstClr val="black"/>
                </a:solidFill>
              </a:rPr>
            </a:br>
            <a:r>
              <a:rPr lang="en-US" sz="3200" dirty="0">
                <a:solidFill>
                  <a:prstClr val="black"/>
                </a:solidFill>
              </a:rPr>
              <a:t>Plato and the </a:t>
            </a:r>
            <a:r>
              <a:rPr lang="en-US" sz="3200" dirty="0" smtClean="0">
                <a:solidFill>
                  <a:prstClr val="black"/>
                </a:solidFill>
              </a:rPr>
              <a:t>Immortality </a:t>
            </a:r>
            <a:r>
              <a:rPr lang="en-US" sz="3200" dirty="0">
                <a:solidFill>
                  <a:prstClr val="black"/>
                </a:solidFill>
              </a:rPr>
              <a:t>of the Soul</a:t>
            </a:r>
            <a:endParaRPr lang="en-US" dirty="0"/>
          </a:p>
        </p:txBody>
      </p:sp>
      <p:sp>
        <p:nvSpPr>
          <p:cNvPr id="3" name="Content Placeholder 2"/>
          <p:cNvSpPr>
            <a:spLocks noGrp="1"/>
          </p:cNvSpPr>
          <p:nvPr>
            <p:ph idx="1"/>
          </p:nvPr>
        </p:nvSpPr>
        <p:spPr/>
        <p:txBody>
          <a:bodyPr>
            <a:normAutofit/>
          </a:bodyPr>
          <a:lstStyle/>
          <a:p>
            <a:pPr lvl="0"/>
            <a:r>
              <a:rPr lang="en-US" sz="2000" dirty="0">
                <a:solidFill>
                  <a:prstClr val="black"/>
                </a:solidFill>
              </a:rPr>
              <a:t>In the dialogue </a:t>
            </a:r>
            <a:r>
              <a:rPr lang="en-US" sz="2000" i="1" dirty="0">
                <a:solidFill>
                  <a:prstClr val="black"/>
                </a:solidFill>
              </a:rPr>
              <a:t>Phaedo</a:t>
            </a:r>
            <a:r>
              <a:rPr lang="en-US" sz="2000" dirty="0">
                <a:solidFill>
                  <a:prstClr val="black"/>
                </a:solidFill>
              </a:rPr>
              <a:t>, Socrates is in prison awaiting the final resolution of the death sentence, which was carried out by drinking hemlock. As you may or may not remember, Socrates was found guilty of corrupting the youth of Athens and impiety. The </a:t>
            </a:r>
            <a:r>
              <a:rPr lang="en-US" sz="2000" dirty="0" smtClean="0">
                <a:solidFill>
                  <a:prstClr val="black"/>
                </a:solidFill>
              </a:rPr>
              <a:t>dialogue’s </a:t>
            </a:r>
            <a:r>
              <a:rPr lang="en-US" sz="2000" dirty="0">
                <a:solidFill>
                  <a:prstClr val="black"/>
                </a:solidFill>
              </a:rPr>
              <a:t>primary focus is on the nature of the soul. </a:t>
            </a:r>
          </a:p>
          <a:p>
            <a:pPr lvl="0"/>
            <a:r>
              <a:rPr lang="en-US" sz="2000" dirty="0">
                <a:solidFill>
                  <a:prstClr val="black"/>
                </a:solidFill>
              </a:rPr>
              <a:t>Socrates is very composed and stoic in the face of his impending death but some of his friends are very </a:t>
            </a:r>
            <a:r>
              <a:rPr lang="en-US" sz="2000" dirty="0" smtClean="0">
                <a:solidFill>
                  <a:prstClr val="black"/>
                </a:solidFill>
              </a:rPr>
              <a:t>distressed. </a:t>
            </a:r>
            <a:r>
              <a:rPr lang="en-US" sz="2000" dirty="0">
                <a:solidFill>
                  <a:prstClr val="black"/>
                </a:solidFill>
              </a:rPr>
              <a:t>Plato is going to give us his argument for the immorality of the </a:t>
            </a:r>
            <a:r>
              <a:rPr lang="en-US" sz="2000" dirty="0" smtClean="0">
                <a:solidFill>
                  <a:prstClr val="black"/>
                </a:solidFill>
              </a:rPr>
              <a:t>soul. </a:t>
            </a:r>
            <a:endParaRPr lang="en-US" sz="2000" dirty="0">
              <a:solidFill>
                <a:prstClr val="black"/>
              </a:solidFill>
            </a:endParaRPr>
          </a:p>
          <a:p>
            <a:pPr lvl="0"/>
            <a:r>
              <a:rPr lang="en-US" sz="2000" dirty="0">
                <a:solidFill>
                  <a:prstClr val="black"/>
                </a:solidFill>
              </a:rPr>
              <a:t>I will give a brief outline of some of  the arguments( there are four arguments for the </a:t>
            </a:r>
            <a:r>
              <a:rPr lang="en-US" sz="2000" dirty="0" smtClean="0">
                <a:solidFill>
                  <a:prstClr val="black"/>
                </a:solidFill>
              </a:rPr>
              <a:t>immortality </a:t>
            </a:r>
            <a:r>
              <a:rPr lang="en-US" sz="2000" dirty="0">
                <a:solidFill>
                  <a:prstClr val="black"/>
                </a:solidFill>
              </a:rPr>
              <a:t>of the soul) found in </a:t>
            </a:r>
            <a:r>
              <a:rPr lang="en-US" sz="2000" i="1" dirty="0" smtClean="0">
                <a:solidFill>
                  <a:prstClr val="black"/>
                </a:solidFill>
              </a:rPr>
              <a:t>Phaedo</a:t>
            </a:r>
            <a:r>
              <a:rPr lang="en-US" sz="2000" dirty="0" smtClean="0">
                <a:solidFill>
                  <a:prstClr val="black"/>
                </a:solidFill>
              </a:rPr>
              <a:t>. </a:t>
            </a:r>
          </a:p>
          <a:p>
            <a:pPr lvl="0"/>
            <a:r>
              <a:rPr lang="en-US" sz="2000" dirty="0" smtClean="0">
                <a:solidFill>
                  <a:prstClr val="black"/>
                </a:solidFill>
              </a:rPr>
              <a:t>The arguments that concern us (for the test) are the called the argument form the Theory of Recollection of the Forms once known and the argument from Affinity. </a:t>
            </a:r>
            <a:r>
              <a:rPr lang="en-US" sz="2000" i="1" dirty="0" smtClean="0">
                <a:solidFill>
                  <a:prstClr val="black"/>
                </a:solidFill>
              </a:rPr>
              <a:t>    </a:t>
            </a:r>
            <a:r>
              <a:rPr lang="en-US" sz="2000" dirty="0" smtClean="0">
                <a:solidFill>
                  <a:prstClr val="black"/>
                </a:solidFill>
              </a:rPr>
              <a:t>       </a:t>
            </a:r>
            <a:endParaRPr lang="en-US" sz="2000" dirty="0">
              <a:solidFill>
                <a:prstClr val="black"/>
              </a:solidFill>
            </a:endParaRPr>
          </a:p>
          <a:p>
            <a:endParaRPr lang="en-US" dirty="0"/>
          </a:p>
        </p:txBody>
      </p:sp>
    </p:spTree>
    <p:extLst>
      <p:ext uri="{BB962C8B-B14F-4D97-AF65-F5344CB8AC3E}">
        <p14:creationId xmlns:p14="http://schemas.microsoft.com/office/powerpoint/2010/main" val="1111242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Argument for the Immortally of the Soul</a:t>
            </a:r>
            <a:br>
              <a:rPr lang="en-US" sz="2800" dirty="0" smtClean="0"/>
            </a:br>
            <a:r>
              <a:rPr lang="en-US" sz="2800" dirty="0" smtClean="0"/>
              <a:t>Phaedo  </a:t>
            </a:r>
            <a:endParaRPr lang="en-US" sz="2800" dirty="0"/>
          </a:p>
        </p:txBody>
      </p:sp>
      <p:sp>
        <p:nvSpPr>
          <p:cNvPr id="3" name="Content Placeholder 2"/>
          <p:cNvSpPr>
            <a:spLocks noGrp="1"/>
          </p:cNvSpPr>
          <p:nvPr>
            <p:ph idx="1"/>
          </p:nvPr>
        </p:nvSpPr>
        <p:spPr/>
        <p:txBody>
          <a:bodyPr>
            <a:normAutofit fontScale="85000" lnSpcReduction="20000"/>
          </a:bodyPr>
          <a:lstStyle/>
          <a:p>
            <a:pPr marL="0" indent="0">
              <a:buNone/>
            </a:pPr>
            <a:r>
              <a:rPr lang="en-US" sz="3100" dirty="0"/>
              <a:t>1</a:t>
            </a:r>
            <a:r>
              <a:rPr lang="en-US" sz="2800" dirty="0"/>
              <a:t>. There are two kinds of existences: (a) the visible world that we perceive with our senses, which is human, mortal, composite, unintelligible, and always changing, and (b) the invisible world of Forms that we can access solely with our minds, which is divine, deathless, intelligible, non-composite, and always the same (78c-79a, 80b).</a:t>
            </a:r>
          </a:p>
          <a:p>
            <a:pPr marL="0" indent="0">
              <a:buNone/>
            </a:pPr>
            <a:r>
              <a:rPr lang="en-US" sz="2800" dirty="0"/>
              <a:t>2. The soul is more like world (b), whereas the body is more like world (a) (79b-e).</a:t>
            </a:r>
          </a:p>
          <a:p>
            <a:pPr marL="0" indent="0">
              <a:buNone/>
            </a:pPr>
            <a:r>
              <a:rPr lang="en-US" sz="2800" dirty="0"/>
              <a:t>3. Therefore, supposing it has been freed of bodily influence through philosophical training, the soul is most likely to make its way to world (b) when the body dies (80d-81a).  (If, however, the soul is polluted by bodily influence, it likely will stay bound to world (a) upon death (81b-82b).)</a:t>
            </a:r>
          </a:p>
          <a:p>
            <a:endParaRPr lang="en-US" dirty="0"/>
          </a:p>
        </p:txBody>
      </p:sp>
    </p:spTree>
    <p:extLst>
      <p:ext uri="{BB962C8B-B14F-4D97-AF65-F5344CB8AC3E}">
        <p14:creationId xmlns:p14="http://schemas.microsoft.com/office/powerpoint/2010/main" val="201881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we come to know the Forms</a:t>
            </a:r>
            <a:endParaRPr lang="en-US" sz="3600" dirty="0"/>
          </a:p>
        </p:txBody>
      </p:sp>
      <p:sp>
        <p:nvSpPr>
          <p:cNvPr id="3" name="Content Placeholder 2"/>
          <p:cNvSpPr>
            <a:spLocks noGrp="1"/>
          </p:cNvSpPr>
          <p:nvPr>
            <p:ph idx="1"/>
          </p:nvPr>
        </p:nvSpPr>
        <p:spPr/>
        <p:txBody>
          <a:bodyPr/>
          <a:lstStyle/>
          <a:p>
            <a:pPr marL="0" indent="0">
              <a:buNone/>
            </a:pPr>
            <a:r>
              <a:rPr lang="en-US" dirty="0" smtClean="0"/>
              <a:t> </a:t>
            </a:r>
            <a:r>
              <a:rPr lang="en-US" sz="2000" dirty="0" smtClean="0"/>
              <a:t>We can come to know the Forms in three ways:  </a:t>
            </a:r>
          </a:p>
          <a:p>
            <a:pPr marL="514350" indent="-514350">
              <a:buAutoNum type="romanLcPeriod"/>
            </a:pPr>
            <a:r>
              <a:rPr lang="en-US" sz="2000" u="sng" dirty="0" smtClean="0"/>
              <a:t>Recollection</a:t>
            </a:r>
            <a:r>
              <a:rPr lang="en-US" sz="2000" dirty="0" smtClean="0"/>
              <a:t>: soul exists before its material body and was in some way in the presence of the Forms.  Visible things remind us of the forms once known. Education then is a process of </a:t>
            </a:r>
            <a:r>
              <a:rPr lang="en-US" sz="2000" u="sng" dirty="0" smtClean="0"/>
              <a:t>reminiscences/remembering</a:t>
            </a:r>
            <a:r>
              <a:rPr lang="en-US" sz="2000" dirty="0" smtClean="0"/>
              <a:t>.  </a:t>
            </a:r>
          </a:p>
          <a:p>
            <a:pPr marL="514350" indent="-514350">
              <a:buAutoNum type="romanLcPeriod"/>
            </a:pPr>
            <a:r>
              <a:rPr lang="en-US" sz="2000" dirty="0" smtClean="0"/>
              <a:t>Dialectic: power of abstracting the essence of a thing. We come to understand the underlying characteristics that things have in common. </a:t>
            </a:r>
          </a:p>
          <a:p>
            <a:pPr marL="514350" indent="-514350">
              <a:buAutoNum type="romanLcPeriod"/>
            </a:pPr>
            <a:r>
              <a:rPr lang="en-US" sz="2000" dirty="0" smtClean="0"/>
              <a:t>Eros: step by step process of love of the beautiful object to love of the concept of beautiful to finally love of the Form of beauty.   </a:t>
            </a:r>
          </a:p>
          <a:p>
            <a:pPr marL="0" indent="0">
              <a:buNone/>
            </a:pPr>
            <a:endParaRPr lang="en-US" sz="2000" dirty="0"/>
          </a:p>
          <a:p>
            <a:pPr marL="0" indent="0">
              <a:buNone/>
            </a:pPr>
            <a:r>
              <a:rPr lang="en-US" sz="2000" dirty="0" smtClean="0"/>
              <a:t>-In </a:t>
            </a:r>
            <a:r>
              <a:rPr lang="en-US" sz="2000" i="1" dirty="0" smtClean="0"/>
              <a:t>Phaedo</a:t>
            </a:r>
            <a:r>
              <a:rPr lang="en-US" sz="2000" dirty="0" smtClean="0"/>
              <a:t>, the argument for immortality of the soul is based on recollection.     </a:t>
            </a:r>
          </a:p>
          <a:p>
            <a:pPr marL="0" indent="0">
              <a:buNone/>
            </a:pPr>
            <a:endParaRPr lang="en-US" sz="2400" dirty="0"/>
          </a:p>
        </p:txBody>
      </p:sp>
    </p:spTree>
    <p:extLst>
      <p:ext uri="{BB962C8B-B14F-4D97-AF65-F5344CB8AC3E}">
        <p14:creationId xmlns:p14="http://schemas.microsoft.com/office/powerpoint/2010/main" val="3015873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prstClr val="black"/>
                </a:solidFill>
              </a:rPr>
              <a:t>Phaedo</a:t>
            </a:r>
            <a:endParaRPr lang="en-US" dirty="0"/>
          </a:p>
        </p:txBody>
      </p:sp>
      <p:sp>
        <p:nvSpPr>
          <p:cNvPr id="3" name="Content Placeholder 2"/>
          <p:cNvSpPr>
            <a:spLocks noGrp="1"/>
          </p:cNvSpPr>
          <p:nvPr>
            <p:ph idx="1"/>
          </p:nvPr>
        </p:nvSpPr>
        <p:spPr/>
        <p:txBody>
          <a:bodyPr>
            <a:normAutofit/>
          </a:bodyPr>
          <a:lstStyle/>
          <a:p>
            <a:pPr lvl="0"/>
            <a:r>
              <a:rPr lang="en-US" sz="2000" dirty="0">
                <a:solidFill>
                  <a:prstClr val="black"/>
                </a:solidFill>
              </a:rPr>
              <a:t>Brief outline of the main points, questions and arguments in Phaedo: </a:t>
            </a: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I.      </a:t>
            </a:r>
            <a:r>
              <a:rPr lang="en-US" sz="2000" dirty="0">
                <a:solidFill>
                  <a:prstClr val="black"/>
                </a:solidFill>
              </a:rPr>
              <a:t>Why philosophy prepares one for death/philosophers shouldn’t fear death</a:t>
            </a:r>
          </a:p>
          <a:p>
            <a:pPr marL="0" lvl="0" indent="0">
              <a:buNone/>
            </a:pPr>
            <a:r>
              <a:rPr lang="en-US" sz="2000" dirty="0">
                <a:solidFill>
                  <a:prstClr val="black"/>
                </a:solidFill>
                <a:latin typeface="Times New Roman" panose="02020603050405020304" pitchFamily="18" charset="0"/>
                <a:cs typeface="Times New Roman" panose="02020603050405020304" pitchFamily="18" charset="0"/>
              </a:rPr>
              <a:t>i.      </a:t>
            </a:r>
            <a:r>
              <a:rPr lang="en-US" sz="2000" dirty="0">
                <a:solidFill>
                  <a:prstClr val="black"/>
                </a:solidFill>
              </a:rPr>
              <a:t>Why suicide is not morally permissible </a:t>
            </a:r>
          </a:p>
          <a:p>
            <a:pPr marL="400050" lvl="0" indent="-400050">
              <a:buFont typeface="Arial" panose="020B0604020202020204" pitchFamily="34" charset="0"/>
              <a:buAutoNum type="romanLcPeriod" startAt="2"/>
            </a:pPr>
            <a:r>
              <a:rPr lang="en-US" sz="2000" dirty="0">
                <a:solidFill>
                  <a:prstClr val="black"/>
                </a:solidFill>
              </a:rPr>
              <a:t>What is death? A separation of the soul from the body and the body as a hindrance to knowledge. </a:t>
            </a:r>
          </a:p>
          <a:p>
            <a:pPr marL="400050" lvl="0" indent="-400050">
              <a:buFont typeface="Arial" panose="020B0604020202020204" pitchFamily="34" charset="0"/>
              <a:buAutoNum type="romanLcPeriod" startAt="2"/>
            </a:pPr>
            <a:r>
              <a:rPr lang="en-US" sz="2000" dirty="0" smtClean="0">
                <a:solidFill>
                  <a:prstClr val="black"/>
                </a:solidFill>
              </a:rPr>
              <a:t>Theory of the Forms  </a:t>
            </a:r>
          </a:p>
          <a:p>
            <a:pPr marL="0" lvl="0" indent="0">
              <a:buNone/>
            </a:pPr>
            <a:r>
              <a:rPr lang="en-US" sz="2000" dirty="0" smtClean="0">
                <a:solidFill>
                  <a:prstClr val="black"/>
                </a:solidFill>
                <a:latin typeface="Times New Roman" panose="02020603050405020304" pitchFamily="18" charset="0"/>
                <a:cs typeface="Times New Roman" panose="02020603050405020304" pitchFamily="18" charset="0"/>
              </a:rPr>
              <a:t>I.     </a:t>
            </a:r>
            <a:r>
              <a:rPr lang="en-US" sz="2000" dirty="0" smtClean="0">
                <a:solidFill>
                  <a:prstClr val="black"/>
                </a:solidFill>
                <a:cs typeface="Times New Roman" panose="02020603050405020304" pitchFamily="18" charset="0"/>
              </a:rPr>
              <a:t>If the soul survives the destruction of the body (The three arguments). </a:t>
            </a:r>
          </a:p>
          <a:p>
            <a:pPr marL="400050" lvl="0" indent="-400050">
              <a:buAutoNum type="romanLcPeriod"/>
            </a:pPr>
            <a:r>
              <a:rPr lang="en-US" sz="2000" b="1" dirty="0" smtClean="0">
                <a:solidFill>
                  <a:prstClr val="black"/>
                </a:solidFill>
                <a:cs typeface="Times New Roman" panose="02020603050405020304" pitchFamily="18" charset="0"/>
              </a:rPr>
              <a:t>The argument from Recollection (remembering what the soul once knew i.e. the Forms).</a:t>
            </a:r>
          </a:p>
          <a:p>
            <a:pPr marL="400050" lvl="0" indent="-400050">
              <a:buAutoNum type="romanLcPeriod"/>
            </a:pPr>
            <a:r>
              <a:rPr lang="en-US" sz="2000" b="1" dirty="0" smtClean="0">
                <a:solidFill>
                  <a:prstClr val="black"/>
                </a:solidFill>
                <a:cs typeface="Times New Roman" panose="02020603050405020304" pitchFamily="18" charset="0"/>
              </a:rPr>
              <a:t>The argument from Affinity.</a:t>
            </a:r>
          </a:p>
          <a:p>
            <a:pPr marL="0" indent="0">
              <a:buNone/>
            </a:pPr>
            <a:endParaRPr lang="en-US" sz="1800" dirty="0"/>
          </a:p>
        </p:txBody>
      </p:sp>
    </p:spTree>
    <p:extLst>
      <p:ext uri="{BB962C8B-B14F-4D97-AF65-F5344CB8AC3E}">
        <p14:creationId xmlns:p14="http://schemas.microsoft.com/office/powerpoint/2010/main" val="1411830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Plato Theory of the Forms</a:t>
            </a:r>
            <a:br>
              <a:rPr lang="en-US" sz="2800" dirty="0" smtClean="0"/>
            </a:br>
            <a:r>
              <a:rPr lang="en-US" sz="2800" dirty="0" smtClean="0"/>
              <a:t>A brief Summary </a:t>
            </a:r>
            <a:endParaRPr lang="en-US" sz="2800" dirty="0"/>
          </a:p>
        </p:txBody>
      </p:sp>
      <p:sp>
        <p:nvSpPr>
          <p:cNvPr id="3" name="Content Placeholder 2"/>
          <p:cNvSpPr>
            <a:spLocks noGrp="1"/>
          </p:cNvSpPr>
          <p:nvPr>
            <p:ph idx="1"/>
          </p:nvPr>
        </p:nvSpPr>
        <p:spPr/>
        <p:txBody>
          <a:bodyPr>
            <a:normAutofit/>
          </a:bodyPr>
          <a:lstStyle/>
          <a:p>
            <a:r>
              <a:rPr lang="en-US" sz="2000" dirty="0" smtClean="0"/>
              <a:t>Plato’s metaphysical dualism divides reality (to include the self) into two distinct parts; namely, the visible realm that is known thru the senses, and the intelligible realm that is known thru pure reason. The doctrine of the Forms are given to us in the Simile of the Sun, the Divided Line and the Allegory of the Cave. What are the Forms? There is no simple answer. Maybe, we can say  that the Forms are those eternal patterns in which all things are said to derive their essential nature from. </a:t>
            </a:r>
          </a:p>
          <a:p>
            <a:r>
              <a:rPr lang="en-US" sz="2000" dirty="0" smtClean="0"/>
              <a:t>That is, all the particular things we see in the visible world, dogs, trees, people…, are poor copies of, participate in, or derive their essence from the Forms. </a:t>
            </a:r>
          </a:p>
          <a:p>
            <a:r>
              <a:rPr lang="en-US" sz="2000" dirty="0" smtClean="0"/>
              <a:t>The nature of the Forms are eternal, changeless and immutable.  If this is the case, then it is easy to understand that the Forms are nothing like the particular things( the actual dogs, triangles and men) that they exemplify.       </a:t>
            </a:r>
            <a:endParaRPr lang="en-US" sz="2000" dirty="0"/>
          </a:p>
        </p:txBody>
      </p:sp>
    </p:spTree>
    <p:extLst>
      <p:ext uri="{BB962C8B-B14F-4D97-AF65-F5344CB8AC3E}">
        <p14:creationId xmlns:p14="http://schemas.microsoft.com/office/powerpoint/2010/main" val="260257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Forms relationship to </a:t>
            </a:r>
            <a:br>
              <a:rPr lang="en-US" sz="3200" dirty="0" smtClean="0"/>
            </a:br>
            <a:r>
              <a:rPr lang="en-US" sz="3200" dirty="0" smtClean="0"/>
              <a:t>the things we see</a:t>
            </a:r>
            <a:endParaRPr lang="en-US" sz="3200" dirty="0"/>
          </a:p>
        </p:txBody>
      </p:sp>
      <p:sp>
        <p:nvSpPr>
          <p:cNvPr id="3" name="Content Placeholder 2"/>
          <p:cNvSpPr>
            <a:spLocks noGrp="1"/>
          </p:cNvSpPr>
          <p:nvPr>
            <p:ph idx="1"/>
          </p:nvPr>
        </p:nvSpPr>
        <p:spPr/>
        <p:txBody>
          <a:bodyPr>
            <a:normAutofit/>
          </a:bodyPr>
          <a:lstStyle/>
          <a:p>
            <a:r>
              <a:rPr lang="en-US" sz="1800" dirty="0" smtClean="0"/>
              <a:t>To these ideals (Ideal Human, Dog or Triangle), Plato calls the “Forms.” Again, Plato says that separate Form exists for each kind of thing. E.G. things that are good, there is a one Form of Goodness; for things that are human, there is the Form of Humanness; for things that are triangular, there is the Form of Triangle. </a:t>
            </a:r>
          </a:p>
          <a:p>
            <a:r>
              <a:rPr lang="en-US" sz="1800" dirty="0" smtClean="0"/>
              <a:t>The Form of a certain class of objects consists of those characteristics that make those objects be the kind of objects they are. That is, the visible tringles that we see in the world are triangles because they are imperfect copies of the Form of a Triangle.</a:t>
            </a:r>
          </a:p>
          <a:p>
            <a:r>
              <a:rPr lang="en-US" sz="1800" dirty="0" smtClean="0"/>
              <a:t>But the visible objects in our world never perfectly embody their Forms: Visible objects are only imperfect and changing reflections of the invisible, perfect, and unchanging Forms. </a:t>
            </a:r>
          </a:p>
          <a:p>
            <a:r>
              <a:rPr lang="en-US" sz="1800" dirty="0" smtClean="0"/>
              <a:t>Each of the many dogs in our world, for example, are an imperfect duplicate or copy of the one perfect Form of Dog, just as each Human is a copy of the one perfect Form of Human Being.         </a:t>
            </a:r>
            <a:endParaRPr lang="en-US" sz="1800" dirty="0"/>
          </a:p>
        </p:txBody>
      </p:sp>
    </p:spTree>
    <p:extLst>
      <p:ext uri="{BB962C8B-B14F-4D97-AF65-F5344CB8AC3E}">
        <p14:creationId xmlns:p14="http://schemas.microsoft.com/office/powerpoint/2010/main" val="1766120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Summary of the Arguments </a:t>
            </a:r>
            <a:endParaRPr lang="en-US" sz="3200" dirty="0"/>
          </a:p>
        </p:txBody>
      </p:sp>
      <p:sp>
        <p:nvSpPr>
          <p:cNvPr id="3" name="Content Placeholder 2"/>
          <p:cNvSpPr>
            <a:spLocks noGrp="1"/>
          </p:cNvSpPr>
          <p:nvPr>
            <p:ph idx="1"/>
          </p:nvPr>
        </p:nvSpPr>
        <p:spPr/>
        <p:txBody>
          <a:bodyPr>
            <a:normAutofit/>
          </a:bodyPr>
          <a:lstStyle/>
          <a:p>
            <a:r>
              <a:rPr lang="en-US" sz="1800" dirty="0"/>
              <a:t>The </a:t>
            </a:r>
            <a:r>
              <a:rPr lang="en-US" sz="1800" dirty="0" smtClean="0"/>
              <a:t>1</a:t>
            </a:r>
            <a:r>
              <a:rPr lang="en-US" sz="1800" baseline="30000" dirty="0" smtClean="0"/>
              <a:t>st</a:t>
            </a:r>
            <a:r>
              <a:rPr lang="en-US" sz="1800" dirty="0" smtClean="0"/>
              <a:t> argument  </a:t>
            </a:r>
            <a:r>
              <a:rPr lang="en-US" sz="1800" dirty="0"/>
              <a:t>is the Theory of Recollection. This theory suggests that all learning is a matter of recollecting what we already know. We forget much of our knowledge at birth, and can be made to recollect this knowledge through proper questioning. That we had such knowledge at birth, and could forget it, suggests that our soul existed before we were born</a:t>
            </a:r>
            <a:r>
              <a:rPr lang="en-US" sz="1800" dirty="0" smtClean="0"/>
              <a:t>. In this case, it is remembering the Forms that were once known.  </a:t>
            </a:r>
            <a:endParaRPr lang="en-US" sz="1800" dirty="0"/>
          </a:p>
          <a:p>
            <a:r>
              <a:rPr lang="en-US" sz="1800" dirty="0"/>
              <a:t>The </a:t>
            </a:r>
            <a:r>
              <a:rPr lang="en-US" sz="1800" dirty="0" smtClean="0"/>
              <a:t>2</a:t>
            </a:r>
            <a:r>
              <a:rPr lang="en-US" sz="1800" baseline="30000" dirty="0" smtClean="0"/>
              <a:t>nd</a:t>
            </a:r>
            <a:r>
              <a:rPr lang="en-US" sz="1800" dirty="0" smtClean="0"/>
              <a:t> argument  </a:t>
            </a:r>
            <a:r>
              <a:rPr lang="en-US" sz="1800" dirty="0"/>
              <a:t>is </a:t>
            </a:r>
            <a:r>
              <a:rPr lang="en-US" sz="1800" dirty="0" smtClean="0"/>
              <a:t>from </a:t>
            </a:r>
            <a:r>
              <a:rPr lang="en-US" sz="1800" dirty="0"/>
              <a:t>Affinity. Socrates draws a distinction between those things that are immaterial, invisible, and immortal, and those things which are material, visible, and perishable. The body is of the second kind, whereas the soul is of the first kind. This would suggest that the soul ought to be immortal and survive death. </a:t>
            </a:r>
            <a:endParaRPr lang="en-US" sz="1800" dirty="0" smtClean="0"/>
          </a:p>
          <a:p>
            <a:r>
              <a:rPr lang="en-US" sz="1800" dirty="0" smtClean="0"/>
              <a:t>When considering these arguments, it will help to refer to the question I  assigned on the reading of Phaedo. If you read the assignment and answered those question, then you should already be familiar with the essay question.  </a:t>
            </a:r>
            <a:endParaRPr lang="en-US" sz="1800" dirty="0"/>
          </a:p>
          <a:p>
            <a:endParaRPr lang="en-US" dirty="0"/>
          </a:p>
        </p:txBody>
      </p:sp>
    </p:spTree>
    <p:extLst>
      <p:ext uri="{BB962C8B-B14F-4D97-AF65-F5344CB8AC3E}">
        <p14:creationId xmlns:p14="http://schemas.microsoft.com/office/powerpoint/2010/main" val="53164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Argument from Recollection of the Forms </a:t>
            </a:r>
            <a:br>
              <a:rPr lang="en-US" sz="2800" dirty="0" smtClean="0"/>
            </a:br>
            <a:r>
              <a:rPr lang="en-US" sz="2400" dirty="0"/>
              <a:t>1. What is recollection? How does it explain how we know things?</a:t>
            </a:r>
            <a:br>
              <a:rPr lang="en-US" sz="2400" dirty="0"/>
            </a:br>
            <a:endParaRPr lang="en-US" sz="2400" dirty="0"/>
          </a:p>
        </p:txBody>
      </p:sp>
      <p:sp>
        <p:nvSpPr>
          <p:cNvPr id="3" name="Content Placeholder 2"/>
          <p:cNvSpPr>
            <a:spLocks noGrp="1"/>
          </p:cNvSpPr>
          <p:nvPr>
            <p:ph idx="1"/>
          </p:nvPr>
        </p:nvSpPr>
        <p:spPr/>
        <p:txBody>
          <a:bodyPr>
            <a:normAutofit lnSpcReduction="10000"/>
          </a:bodyPr>
          <a:lstStyle/>
          <a:p>
            <a:r>
              <a:rPr lang="en-US" sz="1800" dirty="0" smtClean="0"/>
              <a:t>Plato say that there are three ways that we come to know the forms, and the one that concerns us in Phaedo is recollection. Before the Soul was united with the body, the soul was familiar with the Forms. People now recollect what their souls knew in their prior state of existence. This is why Plato calls learning a recalling of what was once know. </a:t>
            </a:r>
          </a:p>
          <a:p>
            <a:pPr lvl="0"/>
            <a:r>
              <a:rPr lang="en-US" sz="1800" dirty="0">
                <a:solidFill>
                  <a:prstClr val="black"/>
                </a:solidFill>
              </a:rPr>
              <a:t>That is, one the body dies the soul is released and resides in the direct presence of the Forms. This is the Platonic do</a:t>
            </a:r>
            <a:r>
              <a:rPr lang="en-US" sz="1800" b="1" dirty="0">
                <a:solidFill>
                  <a:prstClr val="black"/>
                </a:solidFill>
              </a:rPr>
              <a:t>c</a:t>
            </a:r>
            <a:r>
              <a:rPr lang="en-US" sz="1800" dirty="0">
                <a:solidFill>
                  <a:prstClr val="black"/>
                </a:solidFill>
              </a:rPr>
              <a:t>trine of the Transmigration of the Soul. </a:t>
            </a:r>
            <a:r>
              <a:rPr lang="en-US" sz="1800" dirty="0" smtClean="0">
                <a:solidFill>
                  <a:prstClr val="black"/>
                </a:solidFill>
              </a:rPr>
              <a:t> </a:t>
            </a:r>
          </a:p>
          <a:p>
            <a:pPr lvl="0"/>
            <a:r>
              <a:rPr lang="en-US" sz="1800" dirty="0" smtClean="0">
                <a:solidFill>
                  <a:prstClr val="black"/>
                </a:solidFill>
              </a:rPr>
              <a:t>What Plato is saying is that certain types of Knowledge that we have could not have come from anything that we learned form our experiences; that is, we have knowledge of perfection and nothing in the visible world, the world that we live in, is ever perfect. </a:t>
            </a:r>
          </a:p>
          <a:p>
            <a:pPr lvl="0"/>
            <a:r>
              <a:rPr lang="en-US" sz="1800" dirty="0" smtClean="0">
                <a:solidFill>
                  <a:prstClr val="black"/>
                </a:solidFill>
              </a:rPr>
              <a:t>Therefore, we must have gained this type of knowledge from something other than our senses. The knowledge must have come from a prior time when our soul was not imprisoned in the body. Since our souls have this knowledge the soul must be immortal ( must have exists in a prior time). Ignorance then  is a type of forgetting what the soul had once known.     </a:t>
            </a:r>
            <a:endParaRPr lang="en-US" sz="1800" dirty="0">
              <a:solidFill>
                <a:prstClr val="black"/>
              </a:solidFill>
            </a:endParaRPr>
          </a:p>
          <a:p>
            <a:endParaRPr lang="en-US" sz="2000" dirty="0"/>
          </a:p>
          <a:p>
            <a:endParaRPr lang="en-US" sz="1800" dirty="0" smtClean="0"/>
          </a:p>
          <a:p>
            <a:pPr marL="0" lvl="0" indent="0">
              <a:buNone/>
            </a:pPr>
            <a:endParaRPr lang="en-US" sz="1800" dirty="0">
              <a:solidFill>
                <a:prstClr val="black"/>
              </a:solidFill>
            </a:endParaRPr>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p:txBody>
      </p:sp>
    </p:spTree>
    <p:extLst>
      <p:ext uri="{BB962C8B-B14F-4D97-AF65-F5344CB8AC3E}">
        <p14:creationId xmlns:p14="http://schemas.microsoft.com/office/powerpoint/2010/main" val="36006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 Simplified Argument for the Forms</a:t>
            </a:r>
            <a:endParaRPr lang="en-US" sz="2800" dirty="0"/>
          </a:p>
        </p:txBody>
      </p:sp>
      <p:sp>
        <p:nvSpPr>
          <p:cNvPr id="3" name="Content Placeholder 2"/>
          <p:cNvSpPr>
            <a:spLocks noGrp="1"/>
          </p:cNvSpPr>
          <p:nvPr>
            <p:ph idx="1"/>
          </p:nvPr>
        </p:nvSpPr>
        <p:spPr/>
        <p:txBody>
          <a:bodyPr>
            <a:normAutofit/>
          </a:bodyPr>
          <a:lstStyle/>
          <a:p>
            <a:r>
              <a:rPr lang="en-US" sz="2000" dirty="0" smtClean="0"/>
              <a:t>Some possible ways we can come to understand Plato’s argument for the Forms is the argument from perfect and abstract things like numbers.   </a:t>
            </a:r>
          </a:p>
          <a:p>
            <a:pPr marL="0" indent="0" algn="ctr">
              <a:buNone/>
            </a:pPr>
            <a:r>
              <a:rPr lang="en-US" sz="2000" dirty="0" smtClean="0"/>
              <a:t>From Perfection </a:t>
            </a:r>
          </a:p>
          <a:p>
            <a:pPr marL="0" indent="0">
              <a:buNone/>
            </a:pPr>
            <a:r>
              <a:rPr lang="en-US" sz="2000" dirty="0" smtClean="0"/>
              <a:t>-We can talk about certain ideas(Forms) like justice, beauty, goodness… and by comparison judge certain acts( as in the case of justice) as being just or unjust by how they measure up to the ideal. A good example, a beautiful person is a copy ( albeit imperfect) copy of Beauty. We can say about a person that she is beautiful because we know the idea of beauty and recognize that a person shares more or less in this Idea. </a:t>
            </a:r>
          </a:p>
          <a:p>
            <a:pPr marL="0" indent="0">
              <a:buNone/>
            </a:pPr>
            <a:r>
              <a:rPr lang="en-US" sz="2000" dirty="0" smtClean="0"/>
              <a:t>-Another way to understand the Forms is to think about  geometrical truths and mathematical entities i.e. the interior angle of a triangle is 180 degrees and numbers.             </a:t>
            </a:r>
          </a:p>
          <a:p>
            <a:pPr marL="0" indent="0" algn="ctr">
              <a:buNone/>
            </a:pPr>
            <a:endParaRPr lang="en-US" sz="2000" dirty="0"/>
          </a:p>
        </p:txBody>
      </p:sp>
    </p:spTree>
    <p:extLst>
      <p:ext uri="{BB962C8B-B14F-4D97-AF65-F5344CB8AC3E}">
        <p14:creationId xmlns:p14="http://schemas.microsoft.com/office/powerpoint/2010/main" val="83382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Recollection and the Forms </a:t>
            </a:r>
            <a:br>
              <a:rPr lang="en-US" sz="2000" dirty="0" smtClean="0"/>
            </a:br>
            <a:r>
              <a:rPr lang="en-US" sz="2000" dirty="0"/>
              <a:t>2. Consider the example of equality. When, according to Socrates, did we get knowledge of it?</a:t>
            </a:r>
            <a:br>
              <a:rPr lang="en-US" sz="2000" dirty="0"/>
            </a:br>
            <a:endParaRPr lang="en-US" sz="2000" dirty="0"/>
          </a:p>
        </p:txBody>
      </p:sp>
      <p:sp>
        <p:nvSpPr>
          <p:cNvPr id="3" name="Content Placeholder 2"/>
          <p:cNvSpPr>
            <a:spLocks noGrp="1"/>
          </p:cNvSpPr>
          <p:nvPr>
            <p:ph idx="1"/>
          </p:nvPr>
        </p:nvSpPr>
        <p:spPr/>
        <p:txBody>
          <a:bodyPr>
            <a:normAutofit/>
          </a:bodyPr>
          <a:lstStyle/>
          <a:p>
            <a:r>
              <a:rPr lang="en-US" sz="2000" dirty="0" smtClean="0"/>
              <a:t>By comparison, we can judge an actual concrete straight line or a triangle by how they measure up to the ideal of </a:t>
            </a:r>
            <a:r>
              <a:rPr lang="en-US" sz="2000" dirty="0" err="1" smtClean="0"/>
              <a:t>triangleness</a:t>
            </a:r>
            <a:r>
              <a:rPr lang="en-US" sz="2000" dirty="0" smtClean="0"/>
              <a:t> or straightness; that is, the Form. The question Plato asks is how is it possible that we can make these judgments when perfection is not something to be seen in the visible world. That is, you will never see a perfectly straight line even though we say that it is the shortest distance between two points. Plato thinks that these templates are only grasped by reason. But these Forms don’t only exist in the mind(and this is an important point); rather they exist in the realm of the intelligible.  </a:t>
            </a:r>
          </a:p>
          <a:p>
            <a:r>
              <a:rPr lang="en-US" sz="2000" dirty="0" smtClean="0"/>
              <a:t>Numbers also seem and maybe are just like the Forms. Example of two pencils: The pencils are two but they are concrete things; however, if you destroy the 2 pencils you don’t destroy the number two. The numbers written on a board are only symbols that stand in for the real numbers.           </a:t>
            </a:r>
            <a:endParaRPr lang="en-US" sz="2000" dirty="0"/>
          </a:p>
        </p:txBody>
      </p:sp>
    </p:spTree>
    <p:extLst>
      <p:ext uri="{BB962C8B-B14F-4D97-AF65-F5344CB8AC3E}">
        <p14:creationId xmlns:p14="http://schemas.microsoft.com/office/powerpoint/2010/main" val="1270662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normAutofit/>
          </a:bodyPr>
          <a:lstStyle/>
          <a:p>
            <a:r>
              <a:rPr lang="en-US" sz="3200" dirty="0" smtClean="0"/>
              <a:t>Argument </a:t>
            </a:r>
            <a:r>
              <a:rPr lang="en-US" sz="3200" dirty="0"/>
              <a:t>form Affinity</a:t>
            </a:r>
            <a:br>
              <a:rPr lang="en-US" sz="3200" dirty="0"/>
            </a:br>
            <a:r>
              <a:rPr lang="en-US" sz="3200" dirty="0" smtClean="0"/>
              <a:t> </a:t>
            </a:r>
            <a:endParaRPr lang="en-US" sz="3200"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sz="1500" dirty="0" smtClean="0">
                <a:solidFill>
                  <a:prstClr val="black"/>
                </a:solidFill>
              </a:rPr>
              <a:t>      </a:t>
            </a:r>
            <a:endParaRPr lang="en-US" sz="1500" dirty="0">
              <a:solidFill>
                <a:prstClr val="black"/>
              </a:solidFill>
            </a:endParaRPr>
          </a:p>
          <a:p>
            <a:pPr marL="0" indent="0">
              <a:buNone/>
            </a:pPr>
            <a:r>
              <a:rPr lang="en-US" sz="2600" dirty="0"/>
              <a:t>4. Is the soul compound/composite?</a:t>
            </a:r>
          </a:p>
          <a:p>
            <a:pPr marL="0" indent="0">
              <a:buNone/>
            </a:pPr>
            <a:r>
              <a:rPr lang="en-US" sz="2600" dirty="0" smtClean="0"/>
              <a:t>5</a:t>
            </a:r>
            <a:r>
              <a:rPr lang="en-US" sz="2600" dirty="0"/>
              <a:t>. When the body and soul are together, which rules?</a:t>
            </a:r>
          </a:p>
          <a:p>
            <a:pPr marL="0" indent="0">
              <a:buNone/>
            </a:pPr>
            <a:r>
              <a:rPr lang="en-US" sz="2600" dirty="0" smtClean="0"/>
              <a:t>6</a:t>
            </a:r>
            <a:r>
              <a:rPr lang="en-US" sz="2600" dirty="0"/>
              <a:t>. Why is the body described as a prison? What is the prisoner? What is the jailer</a:t>
            </a:r>
            <a:r>
              <a:rPr lang="en-US" sz="2600" dirty="0" smtClean="0"/>
              <a:t>?</a:t>
            </a:r>
          </a:p>
          <a:p>
            <a:pPr marL="0" indent="0">
              <a:buNone/>
            </a:pPr>
            <a:endParaRPr lang="en-US" sz="2600" dirty="0" smtClean="0"/>
          </a:p>
          <a:p>
            <a:pPr>
              <a:buFontTx/>
              <a:buChar char="-"/>
            </a:pPr>
            <a:endParaRPr lang="en-US" sz="2600" dirty="0" smtClean="0"/>
          </a:p>
          <a:p>
            <a:pPr>
              <a:buFontTx/>
              <a:buChar char="-"/>
            </a:pPr>
            <a:r>
              <a:rPr lang="en-US" sz="2600" dirty="0" smtClean="0"/>
              <a:t>The body according to Plato is a compound or composite thing. The body is made up of various parts e.g. cells comprise the tissue and tissue comprise organs… </a:t>
            </a:r>
          </a:p>
          <a:p>
            <a:pPr>
              <a:buFontTx/>
              <a:buChar char="-"/>
            </a:pPr>
            <a:r>
              <a:rPr lang="en-US" sz="2600" dirty="0" smtClean="0"/>
              <a:t>Things that are composite, like the body, are visible and subject to change i.e. they get old, break down and die. </a:t>
            </a:r>
          </a:p>
          <a:p>
            <a:pPr>
              <a:buFontTx/>
              <a:buChar char="-"/>
            </a:pPr>
            <a:r>
              <a:rPr lang="en-US" sz="2600" dirty="0" smtClean="0"/>
              <a:t>The Soul must be more like the Forms. Only things that alike can understand (have an Affinity ) one another. The Forms are unchanging, immortal, invisible and simple or non- composite.   </a:t>
            </a:r>
          </a:p>
          <a:p>
            <a:pPr>
              <a:buFontTx/>
              <a:buChar char="-"/>
            </a:pPr>
            <a:r>
              <a:rPr lang="en-US" sz="2600" dirty="0" smtClean="0"/>
              <a:t>Therefore, things that are invisible and non-composite are immortal e.g. the Forms and the Soul.      </a:t>
            </a:r>
            <a:endParaRPr lang="en-US" sz="1800" dirty="0"/>
          </a:p>
          <a:p>
            <a:pPr marL="0" indent="0">
              <a:buNone/>
            </a:pPr>
            <a:endParaRPr lang="en-US" sz="1800" dirty="0"/>
          </a:p>
          <a:p>
            <a:pPr marL="0" indent="0">
              <a:buNone/>
            </a:pPr>
            <a:endParaRPr lang="en-US" sz="1800" dirty="0" smtClean="0"/>
          </a:p>
          <a:p>
            <a:pPr marL="0" indent="0">
              <a:buNone/>
            </a:pPr>
            <a:r>
              <a:rPr lang="en-US" sz="1800" dirty="0"/>
              <a:t> </a:t>
            </a:r>
          </a:p>
          <a:p>
            <a:endParaRPr lang="en-US" sz="1800" dirty="0"/>
          </a:p>
        </p:txBody>
      </p:sp>
    </p:spTree>
    <p:extLst>
      <p:ext uri="{BB962C8B-B14F-4D97-AF65-F5344CB8AC3E}">
        <p14:creationId xmlns:p14="http://schemas.microsoft.com/office/powerpoint/2010/main" val="3055496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1909</Words>
  <Application>Microsoft Office PowerPoint</Application>
  <PresentationFormat>On-screen Show (4:3)</PresentationFormat>
  <Paragraphs>82</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Phaedo  Plato and the Immortality of the Soul</vt:lpstr>
      <vt:lpstr>Phaedo</vt:lpstr>
      <vt:lpstr>Plato Theory of the Forms A brief Summary </vt:lpstr>
      <vt:lpstr>Forms relationship to  the things we see</vt:lpstr>
      <vt:lpstr>Summary of the Arguments </vt:lpstr>
      <vt:lpstr>Argument from Recollection of the Forms  1. What is recollection? How does it explain how we know things? </vt:lpstr>
      <vt:lpstr>A Simplified Argument for the Forms</vt:lpstr>
      <vt:lpstr>Recollection and the Forms  2. Consider the example of equality. When, according to Socrates, did we get knowledge of it? </vt:lpstr>
      <vt:lpstr>Argument form Affinity  </vt:lpstr>
      <vt:lpstr>The Argument for the Immortally of the Soul Phaedo  </vt:lpstr>
      <vt:lpstr>How we come to know the Forms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Plato and the Immorality of the Soul</dc:title>
  <dc:creator>chris</dc:creator>
  <cp:lastModifiedBy>chris</cp:lastModifiedBy>
  <cp:revision>43</cp:revision>
  <dcterms:created xsi:type="dcterms:W3CDTF">2014-09-09T19:00:24Z</dcterms:created>
  <dcterms:modified xsi:type="dcterms:W3CDTF">2015-01-30T00:18:12Z</dcterms:modified>
</cp:coreProperties>
</file>