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660" autoAdjust="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71C55-FA5E-4F31-A052-1C436EEF5E41}" type="datetimeFigureOut">
              <a:rPr lang="en-US" smtClean="0"/>
              <a:t>9/24/2013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DC39DE-0AAB-4155-B09A-AF5B5216614A}" type="slidenum">
              <a:rPr lang="en-US" smtClean="0"/>
              <a:t>‹#›</a:t>
            </a:fld>
            <a:endParaRPr lang="en-US"/>
          </a:p>
        </p:txBody>
      </p:sp>
    </p:spTree>
    <p:extLst>
      <p:ext uri="{BB962C8B-B14F-4D97-AF65-F5344CB8AC3E}">
        <p14:creationId xmlns:p14="http://schemas.microsoft.com/office/powerpoint/2010/main" val="368855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Plato’s Republic</a:t>
            </a:r>
            <a:endParaRPr lang="en-US" dirty="0"/>
          </a:p>
        </p:txBody>
      </p:sp>
      <p:sp>
        <p:nvSpPr>
          <p:cNvPr id="4" name="Slide Number Placeholder 3"/>
          <p:cNvSpPr>
            <a:spLocks noGrp="1"/>
          </p:cNvSpPr>
          <p:nvPr>
            <p:ph type="sldNum" sz="quarter" idx="10"/>
          </p:nvPr>
        </p:nvSpPr>
        <p:spPr/>
        <p:txBody>
          <a:bodyPr/>
          <a:lstStyle/>
          <a:p>
            <a:fld id="{56DC39DE-0AAB-4155-B09A-AF5B5216614A}" type="slidenum">
              <a:rPr lang="en-US" smtClean="0"/>
              <a:t>1</a:t>
            </a:fld>
            <a:endParaRPr lang="en-US"/>
          </a:p>
        </p:txBody>
      </p:sp>
    </p:spTree>
    <p:extLst>
      <p:ext uri="{BB962C8B-B14F-4D97-AF65-F5344CB8AC3E}">
        <p14:creationId xmlns:p14="http://schemas.microsoft.com/office/powerpoint/2010/main" val="189404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Plato's Protagoras and</a:t>
            </a:r>
            <a:r>
              <a:rPr lang="en-US" baseline="0" dirty="0" smtClean="0"/>
              <a:t> Republic</a:t>
            </a:r>
            <a:r>
              <a:rPr lang="en-US" dirty="0" smtClean="0"/>
              <a:t> </a:t>
            </a:r>
            <a:endParaRPr lang="en-US" dirty="0"/>
          </a:p>
        </p:txBody>
      </p:sp>
      <p:sp>
        <p:nvSpPr>
          <p:cNvPr id="4" name="Slide Number Placeholder 3"/>
          <p:cNvSpPr>
            <a:spLocks noGrp="1"/>
          </p:cNvSpPr>
          <p:nvPr>
            <p:ph type="sldNum" sz="quarter" idx="10"/>
          </p:nvPr>
        </p:nvSpPr>
        <p:spPr/>
        <p:txBody>
          <a:bodyPr/>
          <a:lstStyle/>
          <a:p>
            <a:fld id="{56DC39DE-0AAB-4155-B09A-AF5B5216614A}" type="slidenum">
              <a:rPr lang="en-US" smtClean="0"/>
              <a:t>2</a:t>
            </a:fld>
            <a:endParaRPr lang="en-US"/>
          </a:p>
        </p:txBody>
      </p:sp>
    </p:spTree>
    <p:extLst>
      <p:ext uri="{BB962C8B-B14F-4D97-AF65-F5344CB8AC3E}">
        <p14:creationId xmlns:p14="http://schemas.microsoft.com/office/powerpoint/2010/main" val="3120527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Theaetetus</a:t>
            </a:r>
            <a:endParaRPr lang="en-US" dirty="0"/>
          </a:p>
        </p:txBody>
      </p:sp>
      <p:sp>
        <p:nvSpPr>
          <p:cNvPr id="4" name="Slide Number Placeholder 3"/>
          <p:cNvSpPr>
            <a:spLocks noGrp="1"/>
          </p:cNvSpPr>
          <p:nvPr>
            <p:ph type="sldNum" sz="quarter" idx="10"/>
          </p:nvPr>
        </p:nvSpPr>
        <p:spPr/>
        <p:txBody>
          <a:bodyPr/>
          <a:lstStyle/>
          <a:p>
            <a:fld id="{56DC39DE-0AAB-4155-B09A-AF5B5216614A}" type="slidenum">
              <a:rPr lang="en-US" smtClean="0"/>
              <a:t>3</a:t>
            </a:fld>
            <a:endParaRPr lang="en-US"/>
          </a:p>
        </p:txBody>
      </p:sp>
    </p:spTree>
    <p:extLst>
      <p:ext uri="{BB962C8B-B14F-4D97-AF65-F5344CB8AC3E}">
        <p14:creationId xmlns:p14="http://schemas.microsoft.com/office/powerpoint/2010/main" val="3161196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Plato’s Republic</a:t>
            </a:r>
            <a:endParaRPr lang="en-US" dirty="0"/>
          </a:p>
        </p:txBody>
      </p:sp>
      <p:sp>
        <p:nvSpPr>
          <p:cNvPr id="4" name="Slide Number Placeholder 3"/>
          <p:cNvSpPr>
            <a:spLocks noGrp="1"/>
          </p:cNvSpPr>
          <p:nvPr>
            <p:ph type="sldNum" sz="quarter" idx="10"/>
          </p:nvPr>
        </p:nvSpPr>
        <p:spPr/>
        <p:txBody>
          <a:bodyPr/>
          <a:lstStyle/>
          <a:p>
            <a:fld id="{56DC39DE-0AAB-4155-B09A-AF5B5216614A}" type="slidenum">
              <a:rPr lang="en-US" smtClean="0"/>
              <a:t>5</a:t>
            </a:fld>
            <a:endParaRPr lang="en-US"/>
          </a:p>
        </p:txBody>
      </p:sp>
    </p:spTree>
    <p:extLst>
      <p:ext uri="{BB962C8B-B14F-4D97-AF65-F5344CB8AC3E}">
        <p14:creationId xmlns:p14="http://schemas.microsoft.com/office/powerpoint/2010/main" val="3573407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slide three</a:t>
            </a:r>
            <a:r>
              <a:rPr lang="en-US" baseline="0" dirty="0" smtClean="0"/>
              <a:t> for Plato requirements: Justified(evidence), true, Belief.  </a:t>
            </a:r>
            <a:endParaRPr lang="en-US" dirty="0"/>
          </a:p>
        </p:txBody>
      </p:sp>
      <p:sp>
        <p:nvSpPr>
          <p:cNvPr id="4" name="Slide Number Placeholder 3"/>
          <p:cNvSpPr>
            <a:spLocks noGrp="1"/>
          </p:cNvSpPr>
          <p:nvPr>
            <p:ph type="sldNum" sz="quarter" idx="10"/>
          </p:nvPr>
        </p:nvSpPr>
        <p:spPr/>
        <p:txBody>
          <a:bodyPr/>
          <a:lstStyle/>
          <a:p>
            <a:fld id="{56DC39DE-0AAB-4155-B09A-AF5B5216614A}" type="slidenum">
              <a:rPr lang="en-US" smtClean="0"/>
              <a:t>9</a:t>
            </a:fld>
            <a:endParaRPr lang="en-US"/>
          </a:p>
        </p:txBody>
      </p:sp>
    </p:spTree>
    <p:extLst>
      <p:ext uri="{BB962C8B-B14F-4D97-AF65-F5344CB8AC3E}">
        <p14:creationId xmlns:p14="http://schemas.microsoft.com/office/powerpoint/2010/main" val="17550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Reasoning</a:t>
            </a:r>
            <a:r>
              <a:rPr lang="en-US" baseline="0" dirty="0" smtClean="0"/>
              <a:t> is used in the text/also thinking</a:t>
            </a:r>
            <a:endParaRPr lang="en-US" dirty="0"/>
          </a:p>
        </p:txBody>
      </p:sp>
      <p:sp>
        <p:nvSpPr>
          <p:cNvPr id="4" name="Slide Number Placeholder 3"/>
          <p:cNvSpPr>
            <a:spLocks noGrp="1"/>
          </p:cNvSpPr>
          <p:nvPr>
            <p:ph type="sldNum" sz="quarter" idx="10"/>
          </p:nvPr>
        </p:nvSpPr>
        <p:spPr/>
        <p:txBody>
          <a:bodyPr/>
          <a:lstStyle/>
          <a:p>
            <a:fld id="{56DC39DE-0AAB-4155-B09A-AF5B5216614A}" type="slidenum">
              <a:rPr lang="en-US" smtClean="0"/>
              <a:t>10</a:t>
            </a:fld>
            <a:endParaRPr lang="en-US"/>
          </a:p>
        </p:txBody>
      </p:sp>
    </p:spTree>
    <p:extLst>
      <p:ext uri="{BB962C8B-B14F-4D97-AF65-F5344CB8AC3E}">
        <p14:creationId xmlns:p14="http://schemas.microsoft.com/office/powerpoint/2010/main" val="3433285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Republic </a:t>
            </a:r>
            <a:endParaRPr lang="en-US" i="1" dirty="0"/>
          </a:p>
        </p:txBody>
      </p:sp>
      <p:sp>
        <p:nvSpPr>
          <p:cNvPr id="4" name="Slide Number Placeholder 3"/>
          <p:cNvSpPr>
            <a:spLocks noGrp="1"/>
          </p:cNvSpPr>
          <p:nvPr>
            <p:ph type="sldNum" sz="quarter" idx="10"/>
          </p:nvPr>
        </p:nvSpPr>
        <p:spPr/>
        <p:txBody>
          <a:bodyPr/>
          <a:lstStyle/>
          <a:p>
            <a:fld id="{56DC39DE-0AAB-4155-B09A-AF5B5216614A}" type="slidenum">
              <a:rPr lang="en-US" smtClean="0"/>
              <a:t>12</a:t>
            </a:fld>
            <a:endParaRPr lang="en-US"/>
          </a:p>
        </p:txBody>
      </p:sp>
    </p:spTree>
    <p:extLst>
      <p:ext uri="{BB962C8B-B14F-4D97-AF65-F5344CB8AC3E}">
        <p14:creationId xmlns:p14="http://schemas.microsoft.com/office/powerpoint/2010/main" val="135967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Plato</a:t>
            </a:r>
            <a:r>
              <a:rPr lang="en-US" baseline="0" dirty="0" smtClean="0"/>
              <a:t> argues that in </a:t>
            </a:r>
            <a:r>
              <a:rPr lang="en-US" i="1" baseline="0" dirty="0" err="1" smtClean="0"/>
              <a:t>Meno</a:t>
            </a:r>
            <a:r>
              <a:rPr lang="en-US" i="1" baseline="0" dirty="0" smtClean="0"/>
              <a:t>, </a:t>
            </a:r>
            <a:r>
              <a:rPr lang="en-US" i="0" baseline="0" dirty="0" smtClean="0"/>
              <a:t>virtue is not taught but remember and this is demonstrated when the slave boy is able to give an account of Pythagorean’s Theorem though he has never been taught geometry. </a:t>
            </a:r>
          </a:p>
          <a:p>
            <a:r>
              <a:rPr lang="en-US" i="1" baseline="0" dirty="0" smtClean="0"/>
              <a:t>Symposium, (</a:t>
            </a:r>
            <a:r>
              <a:rPr lang="en-US" sz="1200" b="0" i="0" u="none" kern="1200" dirty="0" err="1" smtClean="0">
                <a:solidFill>
                  <a:schemeClr val="tx1"/>
                </a:solidFill>
                <a:effectLst/>
                <a:latin typeface="+mn-lt"/>
                <a:ea typeface="+mn-ea"/>
                <a:cs typeface="+mn-cs"/>
              </a:rPr>
              <a:t>Diotima</a:t>
            </a:r>
            <a:r>
              <a:rPr lang="en-US" sz="1200" b="0" i="0" u="none" kern="1200" baseline="0" dirty="0" smtClean="0">
                <a:solidFill>
                  <a:schemeClr val="tx1"/>
                </a:solidFill>
                <a:effectLst/>
                <a:latin typeface="+mn-lt"/>
                <a:ea typeface="+mn-ea"/>
                <a:cs typeface="+mn-cs"/>
              </a:rPr>
              <a:t>) gives us the notion of love of the beautiful. </a:t>
            </a:r>
            <a:endParaRPr lang="en-US" u="none" dirty="0"/>
          </a:p>
        </p:txBody>
      </p:sp>
      <p:sp>
        <p:nvSpPr>
          <p:cNvPr id="4" name="Slide Number Placeholder 3"/>
          <p:cNvSpPr>
            <a:spLocks noGrp="1"/>
          </p:cNvSpPr>
          <p:nvPr>
            <p:ph type="sldNum" sz="quarter" idx="10"/>
          </p:nvPr>
        </p:nvSpPr>
        <p:spPr/>
        <p:txBody>
          <a:bodyPr/>
          <a:lstStyle/>
          <a:p>
            <a:fld id="{56DC39DE-0AAB-4155-B09A-AF5B5216614A}" type="slidenum">
              <a:rPr lang="en-US" smtClean="0"/>
              <a:t>16</a:t>
            </a:fld>
            <a:endParaRPr lang="en-US"/>
          </a:p>
        </p:txBody>
      </p:sp>
    </p:spTree>
    <p:extLst>
      <p:ext uri="{BB962C8B-B14F-4D97-AF65-F5344CB8AC3E}">
        <p14:creationId xmlns:p14="http://schemas.microsoft.com/office/powerpoint/2010/main" val="936323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27218E-EAFB-4F20-B06E-E79AA6AB56FD}"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358122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7218E-EAFB-4F20-B06E-E79AA6AB56FD}"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2140060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7218E-EAFB-4F20-B06E-E79AA6AB56FD}"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19673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7218E-EAFB-4F20-B06E-E79AA6AB56FD}"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131620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7218E-EAFB-4F20-B06E-E79AA6AB56FD}"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78311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27218E-EAFB-4F20-B06E-E79AA6AB56FD}"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76897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27218E-EAFB-4F20-B06E-E79AA6AB56FD}" type="datetimeFigureOut">
              <a:rPr lang="en-US" smtClean="0"/>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328862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27218E-EAFB-4F20-B06E-E79AA6AB56FD}" type="datetimeFigureOut">
              <a:rPr lang="en-US" smtClean="0"/>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92882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7218E-EAFB-4F20-B06E-E79AA6AB56FD}" type="datetimeFigureOut">
              <a:rPr lang="en-US" smtClean="0"/>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380223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7218E-EAFB-4F20-B06E-E79AA6AB56FD}"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271799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7218E-EAFB-4F20-B06E-E79AA6AB56FD}"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048D2-0352-41D5-AE2F-5F230D174E21}" type="slidenum">
              <a:rPr lang="en-US" smtClean="0"/>
              <a:t>‹#›</a:t>
            </a:fld>
            <a:endParaRPr lang="en-US"/>
          </a:p>
        </p:txBody>
      </p:sp>
    </p:spTree>
    <p:extLst>
      <p:ext uri="{BB962C8B-B14F-4D97-AF65-F5344CB8AC3E}">
        <p14:creationId xmlns:p14="http://schemas.microsoft.com/office/powerpoint/2010/main" val="401229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7218E-EAFB-4F20-B06E-E79AA6AB56FD}" type="datetimeFigureOut">
              <a:rPr lang="en-US" smtClean="0"/>
              <a:t>9/24/2013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048D2-0352-41D5-AE2F-5F230D174E21}" type="slidenum">
              <a:rPr lang="en-US" smtClean="0"/>
              <a:t>‹#›</a:t>
            </a:fld>
            <a:endParaRPr lang="en-US"/>
          </a:p>
        </p:txBody>
      </p:sp>
    </p:spTree>
    <p:extLst>
      <p:ext uri="{BB962C8B-B14F-4D97-AF65-F5344CB8AC3E}">
        <p14:creationId xmlns:p14="http://schemas.microsoft.com/office/powerpoint/2010/main" val="305730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Plato’s </a:t>
            </a:r>
            <a:br>
              <a:rPr lang="en-US" sz="4000" dirty="0" smtClean="0"/>
            </a:br>
            <a:r>
              <a:rPr lang="en-US" sz="4000" dirty="0" smtClean="0"/>
              <a:t>Life &amp; Times</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Bio: Plato was a student of Socrates and born to an Aristocratic family, who regarded the existing Athenian Constitution and Democracy with discontent. Remember, it was the Athenian Democracy that put Socrates to death. </a:t>
            </a:r>
          </a:p>
          <a:p>
            <a:pPr marL="0" indent="0">
              <a:buNone/>
            </a:pPr>
            <a:r>
              <a:rPr lang="en-US" sz="2400" dirty="0" smtClean="0"/>
              <a:t>Plato thought that democracy was like a “mob” that is driven by the passions/appetites; thus, irrational and easily swayed by the rhetorical skills of the Sophists. </a:t>
            </a:r>
          </a:p>
          <a:p>
            <a:pPr marL="0" indent="0">
              <a:buNone/>
            </a:pPr>
            <a:r>
              <a:rPr lang="en-US" sz="2400" dirty="0" smtClean="0"/>
              <a:t>This leads Plato to the conclusion that the average citizen, lacking in the virtues(wisdom, courage and temperance), is incapable of forming a just society within a democracy. The trial of Socrates demonstrated for Plato the consequences when justice is detached from wisdom.           </a:t>
            </a:r>
            <a:endParaRPr lang="en-US" sz="2400" dirty="0"/>
          </a:p>
        </p:txBody>
      </p:sp>
    </p:spTree>
    <p:extLst>
      <p:ext uri="{BB962C8B-B14F-4D97-AF65-F5344CB8AC3E}">
        <p14:creationId xmlns:p14="http://schemas.microsoft.com/office/powerpoint/2010/main" val="16811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Plato’s Theory of the Intelligible World </a:t>
            </a:r>
            <a:br>
              <a:rPr lang="en-US" sz="3600" dirty="0" smtClean="0"/>
            </a:br>
            <a:r>
              <a:rPr lang="en-US" sz="3600" dirty="0" smtClean="0">
                <a:solidFill>
                  <a:srgbClr val="FFFF00"/>
                </a:solidFill>
              </a:rPr>
              <a:t>In the Sun=Good/Knowledge</a:t>
            </a:r>
            <a:endParaRPr lang="en-US" sz="3600" dirty="0">
              <a:solidFill>
                <a:srgbClr val="FFFF00"/>
              </a:solidFill>
            </a:endParaRPr>
          </a:p>
        </p:txBody>
      </p:sp>
      <p:sp>
        <p:nvSpPr>
          <p:cNvPr id="3" name="Content Placeholder 2"/>
          <p:cNvSpPr>
            <a:spLocks noGrp="1"/>
          </p:cNvSpPr>
          <p:nvPr>
            <p:ph idx="1"/>
          </p:nvPr>
        </p:nvSpPr>
        <p:spPr/>
        <p:txBody>
          <a:bodyPr>
            <a:normAutofit/>
          </a:bodyPr>
          <a:lstStyle/>
          <a:p>
            <a:pPr marL="0" indent="0" algn="ctr">
              <a:buNone/>
            </a:pPr>
            <a:r>
              <a:rPr lang="en-US" sz="2400" dirty="0" smtClean="0">
                <a:solidFill>
                  <a:srgbClr val="FFFF00"/>
                </a:solidFill>
              </a:rPr>
              <a:t>Rational Realm  </a:t>
            </a:r>
          </a:p>
          <a:p>
            <a:pPr marL="0" indent="0">
              <a:buNone/>
            </a:pPr>
            <a:r>
              <a:rPr lang="en-US" sz="2000" dirty="0" smtClean="0"/>
              <a:t>Mode of thought(Knowledge)                                         Object(Ontology) </a:t>
            </a:r>
          </a:p>
          <a:p>
            <a:pPr marL="0" indent="0">
              <a:buNone/>
            </a:pPr>
            <a:r>
              <a:rPr lang="en-US" sz="2400" dirty="0" smtClean="0">
                <a:latin typeface="Times New Roman" panose="02020603050405020304" pitchFamily="18" charset="0"/>
                <a:cs typeface="Times New Roman" panose="02020603050405020304" pitchFamily="18" charset="0"/>
              </a:rPr>
              <a:t>III. </a:t>
            </a:r>
            <a:r>
              <a:rPr lang="en-US" sz="2400" dirty="0" smtClean="0"/>
              <a:t>Reasoning                                                              Math/Geometry  </a:t>
            </a:r>
          </a:p>
          <a:p>
            <a:pPr marL="0" indent="0">
              <a:buNone/>
            </a:pPr>
            <a:r>
              <a:rPr lang="en-US" sz="2400" dirty="0" smtClean="0"/>
              <a:t>When one moves from believing to reasoning/thinking, one moves from the realm of opinion(cave) to the realm of Knowledge.  </a:t>
            </a:r>
          </a:p>
          <a:p>
            <a:pPr marL="0" indent="0">
              <a:buNone/>
            </a:pPr>
            <a:r>
              <a:rPr lang="en-US" sz="2400" dirty="0" smtClean="0"/>
              <a:t>*The state of mind Plato refers to as thinking is the activity of the scientists. We look at a particular triangle(physical triangle) then move to the theory of abstraction: that the interior angles of all triangles =180 degrees. Aristotle says, “Math is between the form and sensible things”.                                                      </a:t>
            </a:r>
            <a:endParaRPr lang="en-US" sz="2400" dirty="0"/>
          </a:p>
        </p:txBody>
      </p:sp>
      <p:cxnSp>
        <p:nvCxnSpPr>
          <p:cNvPr id="5" name="Straight Arrow Connector 4"/>
          <p:cNvCxnSpPr/>
          <p:nvPr/>
        </p:nvCxnSpPr>
        <p:spPr>
          <a:xfrm>
            <a:off x="2667000" y="2677682"/>
            <a:ext cx="3505200" cy="0"/>
          </a:xfrm>
          <a:prstGeom prst="straightConnector1">
            <a:avLst/>
          </a:prstGeom>
          <a:ln>
            <a:solidFill>
              <a:srgbClr val="FFFF00"/>
            </a:solidFill>
            <a:headEnd type="arrow"/>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674642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Plato’s Theory of the Intelligible World </a:t>
            </a:r>
            <a:br>
              <a:rPr lang="en-US" sz="3200" dirty="0" smtClean="0"/>
            </a:br>
            <a:r>
              <a:rPr lang="en-US" sz="3200" dirty="0" smtClean="0">
                <a:solidFill>
                  <a:srgbClr val="FFFF00"/>
                </a:solidFill>
              </a:rPr>
              <a:t>In the Sun=Good/Knowledge  </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sz="2000" dirty="0" smtClean="0"/>
              <a:t>Mode of Thought(Knowledge)       </a:t>
            </a:r>
            <a:r>
              <a:rPr lang="en-US" sz="2000" dirty="0" smtClean="0">
                <a:solidFill>
                  <a:srgbClr val="FFFF00"/>
                </a:solidFill>
              </a:rPr>
              <a:t>Rational Realm             </a:t>
            </a:r>
            <a:r>
              <a:rPr lang="en-US" sz="2000" dirty="0" smtClean="0"/>
              <a:t>Object(Ontology)  </a:t>
            </a:r>
          </a:p>
          <a:p>
            <a:pPr marL="0" indent="0">
              <a:buNone/>
            </a:pPr>
            <a:r>
              <a:rPr lang="en-US" sz="2000" dirty="0" smtClean="0">
                <a:latin typeface="Times New Roman" panose="02020603050405020304" pitchFamily="18" charset="0"/>
                <a:cs typeface="Times New Roman" panose="02020603050405020304" pitchFamily="18" charset="0"/>
              </a:rPr>
              <a:t>IV.</a:t>
            </a:r>
            <a:r>
              <a:rPr lang="en-US" sz="2400" dirty="0" smtClean="0">
                <a:latin typeface="Times New Roman" panose="02020603050405020304" pitchFamily="18" charset="0"/>
                <a:cs typeface="Times New Roman" panose="02020603050405020304" pitchFamily="18" charset="0"/>
              </a:rPr>
              <a:t> </a:t>
            </a:r>
            <a:r>
              <a:rPr lang="en-US" sz="2000" dirty="0" smtClean="0">
                <a:cs typeface="Times New Roman" panose="02020603050405020304" pitchFamily="18" charset="0"/>
              </a:rPr>
              <a:t>Pure Understanding/</a:t>
            </a:r>
            <a:r>
              <a:rPr lang="en-US" sz="2000" dirty="0" err="1" smtClean="0">
                <a:cs typeface="Times New Roman" panose="02020603050405020304" pitchFamily="18" charset="0"/>
              </a:rPr>
              <a:t>Intell</a:t>
            </a:r>
            <a:r>
              <a:rPr lang="en-US" sz="2000" dirty="0" smtClean="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smtClean="0">
                <a:cs typeface="Times New Roman" panose="02020603050405020304" pitchFamily="18" charset="0"/>
              </a:rPr>
              <a:t>Forms and The Good   </a:t>
            </a:r>
          </a:p>
          <a:p>
            <a:pPr marL="0" indent="0">
              <a:buNone/>
            </a:pPr>
            <a:r>
              <a:rPr lang="en-US" sz="2000" dirty="0" smtClean="0">
                <a:cs typeface="Times New Roman" panose="02020603050405020304" pitchFamily="18" charset="0"/>
              </a:rPr>
              <a:t>According to Plato, the mind does not rest as long as it must still ask for a fuller/further explanation of things. In prefect knowledge, the mind wants to grasp the relation of everything to everything else:*Unity of the whole reality.  </a:t>
            </a:r>
          </a:p>
          <a:p>
            <a:pPr marL="0" indent="0">
              <a:buNone/>
            </a:pPr>
            <a:r>
              <a:rPr lang="en-US" sz="2000" dirty="0" smtClean="0">
                <a:cs typeface="Times New Roman" panose="02020603050405020304" pitchFamily="18" charset="0"/>
              </a:rPr>
              <a:t>At this level, the mind is completely released from the sensible object(the particular dog or human).  </a:t>
            </a:r>
          </a:p>
          <a:p>
            <a:pPr marL="0" indent="0">
              <a:buNone/>
            </a:pPr>
            <a:r>
              <a:rPr lang="en-US" sz="2000" dirty="0" smtClean="0">
                <a:cs typeface="Times New Roman" panose="02020603050405020304" pitchFamily="18" charset="0"/>
              </a:rPr>
              <a:t>Mind is dealing directly with the forms. *Forms are intelligible objects, such as the prefect triangle/</a:t>
            </a:r>
            <a:r>
              <a:rPr lang="en-US" sz="2000" dirty="0" err="1" smtClean="0">
                <a:cs typeface="Times New Roman" panose="02020603050405020304" pitchFamily="18" charset="0"/>
              </a:rPr>
              <a:t>trianglness</a:t>
            </a:r>
            <a:r>
              <a:rPr lang="en-US" sz="2000" dirty="0" smtClean="0">
                <a:cs typeface="Times New Roman" panose="02020603050405020304" pitchFamily="18" charset="0"/>
              </a:rPr>
              <a:t>, Round/Roundness, Human/</a:t>
            </a:r>
            <a:r>
              <a:rPr lang="en-US" sz="2000" dirty="0" err="1" smtClean="0">
                <a:cs typeface="Times New Roman" panose="02020603050405020304" pitchFamily="18" charset="0"/>
              </a:rPr>
              <a:t>Humaness</a:t>
            </a:r>
            <a:r>
              <a:rPr lang="en-US" sz="2000" dirty="0">
                <a:cs typeface="Times New Roman" panose="02020603050405020304" pitchFamily="18" charset="0"/>
              </a:rPr>
              <a:t> </a:t>
            </a:r>
            <a:r>
              <a:rPr lang="en-US" sz="2000" dirty="0" smtClean="0">
                <a:cs typeface="Times New Roman" panose="02020603050405020304" pitchFamily="18" charset="0"/>
              </a:rPr>
              <a:t>that has been abstracted from the actual </a:t>
            </a:r>
            <a:r>
              <a:rPr lang="en-US" sz="2000" smtClean="0">
                <a:cs typeface="Times New Roman" panose="02020603050405020304" pitchFamily="18" charset="0"/>
              </a:rPr>
              <a:t>imperfect “copy "or </a:t>
            </a:r>
            <a:r>
              <a:rPr lang="en-US" sz="2000" dirty="0" smtClean="0">
                <a:cs typeface="Times New Roman" panose="02020603050405020304" pitchFamily="18" charset="0"/>
              </a:rPr>
              <a:t>object: the physical triangle, round ball, human…     </a:t>
            </a:r>
            <a:endParaRPr lang="en-US" sz="2000" dirty="0">
              <a:cs typeface="Times New Roman" panose="02020603050405020304" pitchFamily="18" charset="0"/>
            </a:endParaRPr>
          </a:p>
        </p:txBody>
      </p:sp>
      <p:cxnSp>
        <p:nvCxnSpPr>
          <p:cNvPr id="5" name="Straight Arrow Connector 4"/>
          <p:cNvCxnSpPr/>
          <p:nvPr/>
        </p:nvCxnSpPr>
        <p:spPr>
          <a:xfrm>
            <a:off x="3939967" y="2209800"/>
            <a:ext cx="2057400" cy="0"/>
          </a:xfrm>
          <a:prstGeom prst="straightConnector1">
            <a:avLst/>
          </a:prstGeom>
          <a:ln>
            <a:solidFill>
              <a:srgbClr val="FFFF00"/>
            </a:solidFill>
            <a:headEnd type="arrow"/>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3982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Allegory of the Cave </a:t>
            </a:r>
            <a:br>
              <a:rPr lang="en-US" sz="4000" dirty="0" smtClean="0"/>
            </a:br>
            <a:r>
              <a:rPr lang="en-US" sz="4000" dirty="0" smtClean="0"/>
              <a:t>The Good</a:t>
            </a:r>
            <a:endParaRPr lang="en-US" sz="4000" dirty="0"/>
          </a:p>
        </p:txBody>
      </p:sp>
      <p:sp>
        <p:nvSpPr>
          <p:cNvPr id="3" name="Content Placeholder 2"/>
          <p:cNvSpPr>
            <a:spLocks noGrp="1"/>
          </p:cNvSpPr>
          <p:nvPr>
            <p:ph idx="1"/>
          </p:nvPr>
        </p:nvSpPr>
        <p:spPr>
          <a:xfrm>
            <a:off x="533400" y="1600200"/>
            <a:ext cx="8229600" cy="4525963"/>
          </a:xfrm>
        </p:spPr>
        <p:txBody>
          <a:bodyPr>
            <a:normAutofit lnSpcReduction="10000"/>
          </a:bodyPr>
          <a:lstStyle/>
          <a:p>
            <a:pPr marL="0" indent="0">
              <a:buNone/>
            </a:pPr>
            <a:r>
              <a:rPr lang="en-US" sz="2400" b="1" dirty="0" smtClean="0"/>
              <a:t>Sun</a:t>
            </a:r>
            <a:r>
              <a:rPr lang="en-US" sz="2400" dirty="0" smtClean="0"/>
              <a:t>= The </a:t>
            </a:r>
            <a:r>
              <a:rPr lang="en-US" sz="2400" b="1" dirty="0" smtClean="0"/>
              <a:t>Good </a:t>
            </a:r>
            <a:r>
              <a:rPr lang="en-US" sz="2400" dirty="0" smtClean="0"/>
              <a:t>and the * idea of the Good is the highest ‘form’ of reality and knowledge. Plato says that “the forms are the </a:t>
            </a:r>
            <a:r>
              <a:rPr lang="en-US" sz="2400" u="sng" dirty="0" smtClean="0"/>
              <a:t>cause</a:t>
            </a:r>
            <a:r>
              <a:rPr lang="en-US" sz="2400" dirty="0" smtClean="0"/>
              <a:t> or </a:t>
            </a:r>
            <a:r>
              <a:rPr lang="en-US" sz="2400" u="sng" dirty="0" smtClean="0"/>
              <a:t>essence</a:t>
            </a:r>
            <a:r>
              <a:rPr lang="en-US" sz="2400" dirty="0" smtClean="0"/>
              <a:t> of all things(the physical/particular dog, human…), and the one[Good] is the cause of the forms.”  </a:t>
            </a:r>
          </a:p>
          <a:p>
            <a:pPr marL="0" indent="0">
              <a:buNone/>
            </a:pPr>
            <a:r>
              <a:rPr lang="en-US" sz="2400" dirty="0" smtClean="0"/>
              <a:t>The Good is also the “universal cause of all things right and beautiful”-the source of truth and reason.   </a:t>
            </a:r>
          </a:p>
          <a:p>
            <a:pPr marL="0" indent="0">
              <a:buNone/>
            </a:pPr>
            <a:r>
              <a:rPr lang="en-US" sz="2400" dirty="0" smtClean="0"/>
              <a:t>Like the sun gives light to see life and heat to sustain life, the good gives reason to understand the forms and essence that preserves the forms. </a:t>
            </a:r>
          </a:p>
          <a:p>
            <a:pPr marL="0" indent="0">
              <a:buNone/>
            </a:pPr>
            <a:r>
              <a:rPr lang="en-US" sz="2400" dirty="0" smtClean="0"/>
              <a:t>The cave is the world of the senses and when taken as the highest level of reality, the cause of shadows and imagining: ignorance.  </a:t>
            </a:r>
            <a:endParaRPr lang="en-US" sz="2400" dirty="0"/>
          </a:p>
        </p:txBody>
      </p:sp>
    </p:spTree>
    <p:extLst>
      <p:ext uri="{BB962C8B-B14F-4D97-AF65-F5344CB8AC3E}">
        <p14:creationId xmlns:p14="http://schemas.microsoft.com/office/powerpoint/2010/main" val="4104712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Allegory of the Cave</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The allegory makes it clear that the “ascent” of the line is a progress which needs effort and discipline: the importance of education.  For Plato, this educ. is most important for the philosophers kings.  Remember, Plato does not think that most citizens have the ability(</a:t>
            </a:r>
            <a:r>
              <a:rPr lang="en-US" sz="2400" dirty="0" err="1" smtClean="0"/>
              <a:t>intell</a:t>
            </a:r>
            <a:r>
              <a:rPr lang="en-US" sz="2400" dirty="0" smtClean="0"/>
              <a:t>.) to ever rise to the level of understanding the forms thus leave the cave.  </a:t>
            </a:r>
          </a:p>
          <a:p>
            <a:pPr marL="0" indent="0">
              <a:buNone/>
            </a:pPr>
            <a:r>
              <a:rPr lang="en-US" sz="2400" dirty="0" smtClean="0"/>
              <a:t>The fire in the cave then stands for the sun in the visible realm. Shadows on the wall the images/</a:t>
            </a:r>
            <a:r>
              <a:rPr lang="en-US" sz="2400" dirty="0" err="1" smtClean="0"/>
              <a:t>pics</a:t>
            </a:r>
            <a:r>
              <a:rPr lang="en-US" sz="2400" dirty="0"/>
              <a:t> </a:t>
            </a:r>
            <a:r>
              <a:rPr lang="en-US" sz="2400" dirty="0" smtClean="0"/>
              <a:t>that we confuse for the real. The actual artifacts carried by the people that create the shadows then are the actual physical object that we see in the world of the senses i.e. actual tree, triangle, human…. </a:t>
            </a:r>
            <a:endParaRPr lang="en-US" sz="2400" dirty="0"/>
          </a:p>
        </p:txBody>
      </p:sp>
    </p:spTree>
    <p:extLst>
      <p:ext uri="{BB962C8B-B14F-4D97-AF65-F5344CB8AC3E}">
        <p14:creationId xmlns:p14="http://schemas.microsoft.com/office/powerpoint/2010/main" val="2125609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Plato’s Doctrine of the Forms</a:t>
            </a:r>
            <a:endParaRPr lang="en-US" sz="3600"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 </a:t>
            </a:r>
            <a:r>
              <a:rPr lang="en-US" sz="2800" dirty="0" smtClean="0"/>
              <a:t>What are the Forms? </a:t>
            </a:r>
          </a:p>
          <a:p>
            <a:pPr marL="0" indent="0">
              <a:buNone/>
            </a:pPr>
            <a:r>
              <a:rPr lang="en-US" sz="2400" b="1" dirty="0" smtClean="0"/>
              <a:t>Forms:</a:t>
            </a:r>
            <a:r>
              <a:rPr lang="en-US" sz="2400" dirty="0" smtClean="0"/>
              <a:t> (are those) </a:t>
            </a:r>
          </a:p>
          <a:p>
            <a:pPr marL="514350" indent="-514350">
              <a:buAutoNum type="romanLcPeriod"/>
            </a:pPr>
            <a:r>
              <a:rPr lang="en-US" sz="2400" dirty="0" smtClean="0"/>
              <a:t>Changeless	    ii. Eternal	  iii. Non-material </a:t>
            </a:r>
          </a:p>
          <a:p>
            <a:pPr marL="0" indent="0">
              <a:buNone/>
            </a:pPr>
            <a:r>
              <a:rPr lang="en-US" sz="2400" b="1" dirty="0" smtClean="0"/>
              <a:t>Essence</a:t>
            </a:r>
            <a:r>
              <a:rPr lang="en-US" sz="2400" dirty="0" smtClean="0"/>
              <a:t>/patterns of which the actual visible objects we see are only </a:t>
            </a:r>
            <a:r>
              <a:rPr lang="en-US" sz="2400" u="sng" dirty="0" smtClean="0"/>
              <a:t>poor copies</a:t>
            </a:r>
            <a:r>
              <a:rPr lang="en-US" sz="2400" dirty="0" smtClean="0"/>
              <a:t>. </a:t>
            </a:r>
          </a:p>
          <a:p>
            <a:pPr marL="0" indent="0">
              <a:buNone/>
            </a:pPr>
            <a:r>
              <a:rPr lang="en-US" sz="2400" dirty="0" smtClean="0"/>
              <a:t>In the </a:t>
            </a:r>
            <a:r>
              <a:rPr lang="en-US" sz="2400" i="1" dirty="0" smtClean="0"/>
              <a:t>Republic</a:t>
            </a:r>
            <a:r>
              <a:rPr lang="en-US" sz="2400" dirty="0" smtClean="0"/>
              <a:t>, when a plurality of things have a common name, they also have a corresponding Form.  </a:t>
            </a:r>
          </a:p>
          <a:p>
            <a:pPr marL="0" indent="0">
              <a:buNone/>
            </a:pPr>
            <a:r>
              <a:rPr lang="en-US" sz="2400" dirty="0" smtClean="0"/>
              <a:t>Plato is arguing that “knowledge is absolute, without error, because the “true object of thought (what the mind takes for knowledge or reality) is not in the sensible realm, ( the sensible is always changing), but the </a:t>
            </a:r>
            <a:r>
              <a:rPr lang="en-US" sz="2400" dirty="0" err="1" smtClean="0"/>
              <a:t>i</a:t>
            </a:r>
            <a:r>
              <a:rPr lang="en-US" sz="2400" dirty="0" smtClean="0"/>
              <a:t>. changeless and ii. eternal Forms.          </a:t>
            </a:r>
            <a:endParaRPr lang="en-US" sz="2400" dirty="0"/>
          </a:p>
        </p:txBody>
      </p:sp>
    </p:spTree>
    <p:extLst>
      <p:ext uri="{BB962C8B-B14F-4D97-AF65-F5344CB8AC3E}">
        <p14:creationId xmlns:p14="http://schemas.microsoft.com/office/powerpoint/2010/main" val="2374474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Relation of Forms to things(particulars)</a:t>
            </a:r>
            <a:endParaRPr lang="en-US" sz="3600" dirty="0"/>
          </a:p>
        </p:txBody>
      </p:sp>
      <p:sp>
        <p:nvSpPr>
          <p:cNvPr id="3" name="Content Placeholder 2"/>
          <p:cNvSpPr>
            <a:spLocks noGrp="1"/>
          </p:cNvSpPr>
          <p:nvPr>
            <p:ph idx="1"/>
          </p:nvPr>
        </p:nvSpPr>
        <p:spPr/>
        <p:txBody>
          <a:bodyPr>
            <a:normAutofit/>
          </a:bodyPr>
          <a:lstStyle/>
          <a:p>
            <a:pPr marL="0" indent="0" algn="ctr">
              <a:buNone/>
            </a:pPr>
            <a:r>
              <a:rPr lang="en-US" sz="2400" dirty="0" smtClean="0"/>
              <a:t>The Forms can be related in three ways:  </a:t>
            </a:r>
          </a:p>
          <a:p>
            <a:pPr marL="514350" indent="-514350">
              <a:buAutoNum type="romanLcPeriod"/>
            </a:pPr>
            <a:r>
              <a:rPr lang="en-US" sz="2400" dirty="0" smtClean="0"/>
              <a:t>Form is the cause and essence of a thing. </a:t>
            </a:r>
          </a:p>
          <a:p>
            <a:pPr marL="514350" indent="-514350">
              <a:buAutoNum type="romanLcPeriod"/>
            </a:pPr>
            <a:r>
              <a:rPr lang="en-US" sz="2400" dirty="0" smtClean="0"/>
              <a:t>Thing may be said to participate in a Form.</a:t>
            </a:r>
          </a:p>
          <a:p>
            <a:pPr marL="514350" indent="-514350">
              <a:buAutoNum type="romanLcPeriod"/>
            </a:pPr>
            <a:r>
              <a:rPr lang="en-US" sz="2400" dirty="0" smtClean="0"/>
              <a:t>Thing may imitate or copy a Form.  </a:t>
            </a:r>
          </a:p>
          <a:p>
            <a:pPr>
              <a:buFont typeface="Arial" charset="0"/>
              <a:buChar char="•"/>
            </a:pPr>
            <a:r>
              <a:rPr lang="en-US" sz="2400" dirty="0" smtClean="0"/>
              <a:t>Remember, the Forms for Plato have independent existence from the physical things. They don’t exist in the realm of the senses the way the particular dog, tree or human does. They are also more than just a concept of the mind.  </a:t>
            </a:r>
          </a:p>
          <a:p>
            <a:pPr>
              <a:buFont typeface="Arial" charset="0"/>
              <a:buChar char="•"/>
            </a:pPr>
            <a:r>
              <a:rPr lang="en-US" sz="2400" dirty="0" smtClean="0"/>
              <a:t>That is, they transcend the realm of the senses though they are the cause of essence of the things we see.  </a:t>
            </a:r>
          </a:p>
          <a:p>
            <a:pPr marL="0" indent="0">
              <a:buNone/>
            </a:pPr>
            <a:endParaRPr lang="en-US" sz="2400" dirty="0"/>
          </a:p>
        </p:txBody>
      </p:sp>
    </p:spTree>
    <p:extLst>
      <p:ext uri="{BB962C8B-B14F-4D97-AF65-F5344CB8AC3E}">
        <p14:creationId xmlns:p14="http://schemas.microsoft.com/office/powerpoint/2010/main" val="2656212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we come to know the Forms</a:t>
            </a:r>
            <a:endParaRPr lang="en-US" sz="3600" dirty="0"/>
          </a:p>
        </p:txBody>
      </p:sp>
      <p:sp>
        <p:nvSpPr>
          <p:cNvPr id="3" name="Content Placeholder 2"/>
          <p:cNvSpPr>
            <a:spLocks noGrp="1"/>
          </p:cNvSpPr>
          <p:nvPr>
            <p:ph idx="1"/>
          </p:nvPr>
        </p:nvSpPr>
        <p:spPr/>
        <p:txBody>
          <a:bodyPr/>
          <a:lstStyle/>
          <a:p>
            <a:pPr marL="0" indent="0">
              <a:buNone/>
            </a:pPr>
            <a:r>
              <a:rPr lang="en-US" dirty="0" smtClean="0"/>
              <a:t> </a:t>
            </a:r>
            <a:r>
              <a:rPr lang="en-US" sz="2400" dirty="0" smtClean="0"/>
              <a:t>We can come to know the Forms in three ways:  </a:t>
            </a:r>
          </a:p>
          <a:p>
            <a:pPr marL="514350" indent="-514350">
              <a:buAutoNum type="romanLcPeriod"/>
            </a:pPr>
            <a:r>
              <a:rPr lang="en-US" sz="2400" u="sng" dirty="0" smtClean="0"/>
              <a:t>Recollection</a:t>
            </a:r>
            <a:r>
              <a:rPr lang="en-US" sz="2400" dirty="0" smtClean="0"/>
              <a:t>: soul exists before its material body and was in     some way in the presence of the Forms.  Visible things remind us of the forms once known. Education then is a process of </a:t>
            </a:r>
            <a:r>
              <a:rPr lang="en-US" sz="2400" u="sng" dirty="0" smtClean="0"/>
              <a:t>reminiscences/remembering</a:t>
            </a:r>
            <a:r>
              <a:rPr lang="en-US" sz="2400" dirty="0" smtClean="0"/>
              <a:t>.  </a:t>
            </a:r>
          </a:p>
          <a:p>
            <a:pPr marL="514350" indent="-514350">
              <a:buAutoNum type="romanLcPeriod"/>
            </a:pPr>
            <a:r>
              <a:rPr lang="en-US" sz="2400" dirty="0" smtClean="0"/>
              <a:t>Dialectic: power of abstracting the essence of a thing. We come to understand the underlying characteristics that things have in common. </a:t>
            </a:r>
          </a:p>
          <a:p>
            <a:pPr marL="514350" indent="-514350">
              <a:buAutoNum type="romanLcPeriod"/>
            </a:pPr>
            <a:r>
              <a:rPr lang="en-US" sz="2400" dirty="0" smtClean="0"/>
              <a:t>Eros: step by step process of love of the beautiful object to love of the concept of beautiful to finally love of the Form of beauty.      </a:t>
            </a:r>
          </a:p>
          <a:p>
            <a:pPr marL="0" indent="0">
              <a:buNone/>
            </a:pPr>
            <a:endParaRPr lang="en-US" sz="2400" dirty="0"/>
          </a:p>
        </p:txBody>
      </p:sp>
    </p:spTree>
    <p:extLst>
      <p:ext uri="{BB962C8B-B14F-4D97-AF65-F5344CB8AC3E}">
        <p14:creationId xmlns:p14="http://schemas.microsoft.com/office/powerpoint/2010/main" val="2019837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Plato’s Tripartite Condition of the</a:t>
            </a:r>
            <a:br>
              <a:rPr lang="en-US" sz="3600" dirty="0" smtClean="0"/>
            </a:br>
            <a:r>
              <a:rPr lang="en-US" sz="3600" dirty="0" smtClean="0"/>
              <a:t>Soul   </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smtClean="0"/>
              <a:t>Plato divides </a:t>
            </a:r>
            <a:r>
              <a:rPr lang="en-US" sz="2400" dirty="0" smtClean="0"/>
              <a:t>the Soul into three chief components: </a:t>
            </a:r>
          </a:p>
          <a:p>
            <a:pPr marL="0" indent="0">
              <a:buNone/>
            </a:pPr>
            <a:r>
              <a:rPr lang="en-US" sz="2400" dirty="0" smtClean="0"/>
              <a:t>1. Reason              is awareness of a </a:t>
            </a:r>
            <a:r>
              <a:rPr lang="en-US" sz="2400" u="sng" dirty="0" smtClean="0"/>
              <a:t>Goal</a:t>
            </a:r>
            <a:r>
              <a:rPr lang="en-US" sz="2400" dirty="0" smtClean="0"/>
              <a:t>/ seeking a value(</a:t>
            </a:r>
            <a:r>
              <a:rPr lang="en-US" sz="2400" u="sng" dirty="0" smtClean="0"/>
              <a:t>rational </a:t>
            </a:r>
            <a:r>
              <a:rPr lang="en-US" sz="2400" dirty="0" smtClean="0"/>
              <a:t>element of </a:t>
            </a:r>
            <a:r>
              <a:rPr lang="en-US" sz="2400" u="sng" dirty="0" smtClean="0"/>
              <a:t>measure</a:t>
            </a:r>
            <a:r>
              <a:rPr lang="en-US" sz="2400" dirty="0" smtClean="0"/>
              <a:t>). </a:t>
            </a:r>
          </a:p>
          <a:p>
            <a:pPr marL="0" indent="0">
              <a:buNone/>
            </a:pPr>
            <a:r>
              <a:rPr lang="en-US" sz="2400" dirty="0" smtClean="0"/>
              <a:t>2. Spirit/Will             drive towards action(seeks </a:t>
            </a:r>
            <a:r>
              <a:rPr lang="en-US" sz="2400" u="sng" dirty="0" smtClean="0"/>
              <a:t>glory</a:t>
            </a:r>
            <a:r>
              <a:rPr lang="en-US" sz="2400" dirty="0" smtClean="0"/>
              <a:t> and </a:t>
            </a:r>
            <a:r>
              <a:rPr lang="en-US" sz="2400" u="sng" dirty="0" smtClean="0"/>
              <a:t>honor</a:t>
            </a:r>
            <a:r>
              <a:rPr lang="en-US" sz="2400" dirty="0" smtClean="0"/>
              <a:t>)   </a:t>
            </a:r>
          </a:p>
          <a:p>
            <a:pPr marL="0" indent="0">
              <a:buNone/>
            </a:pPr>
            <a:r>
              <a:rPr lang="en-US" sz="2400" dirty="0" smtClean="0"/>
              <a:t>3. Appetites            desires especially for things of the body.(</a:t>
            </a:r>
            <a:r>
              <a:rPr lang="en-US" sz="2400" u="sng" dirty="0" smtClean="0"/>
              <a:t>pleasure</a:t>
            </a:r>
            <a:r>
              <a:rPr lang="en-US" sz="2400" dirty="0" smtClean="0"/>
              <a:t> food, sex…)  </a:t>
            </a:r>
          </a:p>
          <a:p>
            <a:pPr marL="0" indent="0">
              <a:buNone/>
            </a:pPr>
            <a:r>
              <a:rPr lang="en-US" sz="2400" dirty="0" smtClean="0"/>
              <a:t>Plato’s analogy found in the </a:t>
            </a:r>
            <a:r>
              <a:rPr lang="en-US" sz="2400" i="1" dirty="0" smtClean="0"/>
              <a:t>Phaedrus</a:t>
            </a:r>
            <a:r>
              <a:rPr lang="en-US" sz="2400" dirty="0" smtClean="0"/>
              <a:t>, the soul is like a charioteer and two horses. 1</a:t>
            </a:r>
            <a:r>
              <a:rPr lang="en-US" sz="2400" baseline="30000" dirty="0" smtClean="0"/>
              <a:t>st</a:t>
            </a:r>
            <a:r>
              <a:rPr lang="en-US" sz="2400" dirty="0" smtClean="0"/>
              <a:t> Charioteer is reason, the 2</a:t>
            </a:r>
            <a:r>
              <a:rPr lang="en-US" sz="2400" baseline="30000" dirty="0" smtClean="0"/>
              <a:t>nd</a:t>
            </a:r>
            <a:r>
              <a:rPr lang="en-US" sz="2400" dirty="0" smtClean="0"/>
              <a:t> is the horse/will and needs no touch of the whip. The 3</a:t>
            </a:r>
            <a:r>
              <a:rPr lang="en-US" sz="2400" baseline="30000" dirty="0" smtClean="0"/>
              <a:t>rd</a:t>
            </a:r>
            <a:r>
              <a:rPr lang="en-US" sz="2400" dirty="0" smtClean="0"/>
              <a:t> horse is appetites, and it is obstinate, he says, “It is the mate of insolence” and needs a firm hand.   </a:t>
            </a:r>
            <a:endParaRPr lang="en-US" sz="2400" dirty="0"/>
          </a:p>
        </p:txBody>
      </p:sp>
      <p:cxnSp>
        <p:nvCxnSpPr>
          <p:cNvPr id="5" name="Straight Arrow Connector 4"/>
          <p:cNvCxnSpPr/>
          <p:nvPr/>
        </p:nvCxnSpPr>
        <p:spPr>
          <a:xfrm>
            <a:off x="1846604" y="2298819"/>
            <a:ext cx="76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47900" y="3124200"/>
            <a:ext cx="6477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133600" y="3581400"/>
            <a:ext cx="609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625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Virtues </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If the soul is divided into three activities, then there will also be three virtues that will fulfill a function, guided, the different parts of the soul. </a:t>
            </a:r>
          </a:p>
          <a:p>
            <a:pPr marL="0" indent="0">
              <a:buNone/>
            </a:pPr>
            <a:r>
              <a:rPr lang="en-US" sz="2400" b="1" dirty="0" smtClean="0"/>
              <a:t>Reason’s</a:t>
            </a:r>
            <a:r>
              <a:rPr lang="en-US" sz="2400" dirty="0" smtClean="0"/>
              <a:t> chief concern is with the </a:t>
            </a:r>
            <a:r>
              <a:rPr lang="en-US" sz="2400" b="1" dirty="0" smtClean="0"/>
              <a:t>Virtue</a:t>
            </a:r>
            <a:r>
              <a:rPr lang="en-US" sz="2400" dirty="0" smtClean="0"/>
              <a:t> of </a:t>
            </a:r>
            <a:r>
              <a:rPr lang="en-US" sz="2400" b="1" dirty="0" smtClean="0"/>
              <a:t>Wisdom</a:t>
            </a:r>
            <a:r>
              <a:rPr lang="en-US" sz="2400" dirty="0" smtClean="0"/>
              <a:t>. Without wisdom the rational element of the soul would be rudderless. </a:t>
            </a:r>
          </a:p>
          <a:p>
            <a:pPr marL="0" indent="0">
              <a:buNone/>
            </a:pPr>
            <a:r>
              <a:rPr lang="en-US" sz="2400" b="1" dirty="0" smtClean="0"/>
              <a:t>Spirit’s</a:t>
            </a:r>
            <a:r>
              <a:rPr lang="en-US" sz="2400" dirty="0" smtClean="0"/>
              <a:t> chief concern is with the </a:t>
            </a:r>
            <a:r>
              <a:rPr lang="en-US" sz="2400" b="1" dirty="0" smtClean="0"/>
              <a:t>Virtue</a:t>
            </a:r>
            <a:r>
              <a:rPr lang="en-US" sz="2400" dirty="0" smtClean="0"/>
              <a:t> of </a:t>
            </a:r>
            <a:r>
              <a:rPr lang="en-US" sz="2400" b="1" dirty="0" smtClean="0"/>
              <a:t>Courage</a:t>
            </a:r>
            <a:r>
              <a:rPr lang="en-US" sz="2400" dirty="0" smtClean="0"/>
              <a:t>. Without courage the will is impotent, unable to act.   </a:t>
            </a:r>
          </a:p>
          <a:p>
            <a:pPr marL="0" indent="0">
              <a:buNone/>
            </a:pPr>
            <a:r>
              <a:rPr lang="en-US" sz="2400" b="1" dirty="0" smtClean="0"/>
              <a:t>Appetites </a:t>
            </a:r>
            <a:r>
              <a:rPr lang="en-US" sz="2400" dirty="0" smtClean="0"/>
              <a:t>chief concern is with the </a:t>
            </a:r>
            <a:r>
              <a:rPr lang="en-US" sz="2400" b="1" dirty="0" smtClean="0"/>
              <a:t>Virtue</a:t>
            </a:r>
            <a:r>
              <a:rPr lang="en-US" sz="2400" dirty="0" smtClean="0"/>
              <a:t> of </a:t>
            </a:r>
            <a:r>
              <a:rPr lang="en-US" sz="2400" b="1" dirty="0" smtClean="0"/>
              <a:t>Temperance</a:t>
            </a:r>
            <a:r>
              <a:rPr lang="en-US" sz="2400" dirty="0" smtClean="0"/>
              <a:t> (moderation). Without temper. pleasure will control </a:t>
            </a:r>
            <a:r>
              <a:rPr lang="en-US" sz="2400" dirty="0" smtClean="0"/>
              <a:t>our </a:t>
            </a:r>
            <a:r>
              <a:rPr lang="en-US" sz="2400" dirty="0" smtClean="0"/>
              <a:t>lives and we will live irrationally. </a:t>
            </a:r>
            <a:endParaRPr lang="en-US" sz="2400" dirty="0"/>
          </a:p>
        </p:txBody>
      </p:sp>
    </p:spTree>
    <p:extLst>
      <p:ext uri="{BB962C8B-B14F-4D97-AF65-F5344CB8AC3E}">
        <p14:creationId xmlns:p14="http://schemas.microsoft.com/office/powerpoint/2010/main" val="1683406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“Man Writ Large”</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Plato says that there is a reciprocal relation between the individual citizens that make up the state and the state that is comprised of its citizens. Like the division of the soul, the ideal state can also be divided into three </a:t>
            </a:r>
            <a:r>
              <a:rPr lang="en-US" sz="2400" dirty="0" smtClean="0"/>
              <a:t>classes/activities </a:t>
            </a:r>
            <a:r>
              <a:rPr lang="en-US" sz="2400" dirty="0" smtClean="0"/>
              <a:t>with corresponding virtues:  </a:t>
            </a:r>
          </a:p>
          <a:p>
            <a:pPr marL="0" indent="0">
              <a:buNone/>
            </a:pPr>
            <a:r>
              <a:rPr lang="en-US" sz="2400" dirty="0" smtClean="0"/>
              <a:t>The person                                                            The state/classes   </a:t>
            </a:r>
          </a:p>
          <a:p>
            <a:pPr marL="457200" indent="-457200">
              <a:buAutoNum type="arabicPeriod"/>
            </a:pPr>
            <a:r>
              <a:rPr lang="en-US" sz="2400" dirty="0" smtClean="0"/>
              <a:t>Reason                                                             1. Phil. Kings  </a:t>
            </a:r>
          </a:p>
          <a:p>
            <a:pPr marL="457200" indent="-457200">
              <a:buAutoNum type="arabicPeriod"/>
            </a:pPr>
            <a:r>
              <a:rPr lang="en-US" sz="2400" dirty="0" smtClean="0"/>
              <a:t>Spirit/will                                                         2. Warriors</a:t>
            </a:r>
          </a:p>
          <a:p>
            <a:pPr marL="457200" indent="-457200">
              <a:buAutoNum type="arabicPeriod"/>
            </a:pPr>
            <a:r>
              <a:rPr lang="en-US" sz="2400" dirty="0" smtClean="0"/>
              <a:t>Appetites/desires                                          3. Merchants</a:t>
            </a:r>
            <a:endParaRPr lang="en-US" sz="2400" dirty="0"/>
          </a:p>
        </p:txBody>
      </p:sp>
      <p:cxnSp>
        <p:nvCxnSpPr>
          <p:cNvPr id="5" name="Straight Arrow Connector 4"/>
          <p:cNvCxnSpPr/>
          <p:nvPr/>
        </p:nvCxnSpPr>
        <p:spPr>
          <a:xfrm>
            <a:off x="2209800" y="4191000"/>
            <a:ext cx="3581400"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a:off x="2438400" y="4629150"/>
            <a:ext cx="3352800" cy="1905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flipH="1">
            <a:off x="3429000" y="5105400"/>
            <a:ext cx="2514600"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98021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Plato’s Theory of Knowledge </a:t>
            </a:r>
            <a:br>
              <a:rPr lang="en-US" sz="3600" dirty="0" smtClean="0"/>
            </a:br>
            <a:r>
              <a:rPr lang="en-US" sz="3600" dirty="0" smtClean="0"/>
              <a:t>and Metaphysics </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Plato needed what he called an “Anchor” in order to overcome/refute both skepticism(that arose from Pre-Socratic disagreement) and Relativism(that the Sophists advocated).  </a:t>
            </a:r>
          </a:p>
          <a:p>
            <a:pPr marL="0" indent="0">
              <a:buNone/>
            </a:pPr>
            <a:endParaRPr lang="en-US" sz="2400" dirty="0" smtClean="0"/>
          </a:p>
          <a:p>
            <a:pPr marL="0" indent="0">
              <a:buNone/>
            </a:pPr>
            <a:r>
              <a:rPr lang="en-US" sz="2400" dirty="0" smtClean="0"/>
              <a:t>Plato thought that knowledge must be 1. Infallible, without error, and 2. Corresponded to what is Real.  </a:t>
            </a:r>
          </a:p>
          <a:p>
            <a:pPr marL="0" indent="0">
              <a:buNone/>
            </a:pPr>
            <a:endParaRPr lang="en-US" sz="2400" dirty="0" smtClean="0"/>
          </a:p>
          <a:p>
            <a:pPr marL="0" indent="0">
              <a:buNone/>
            </a:pPr>
            <a:r>
              <a:rPr lang="en-US" sz="2400" dirty="0" smtClean="0"/>
              <a:t>Plato will agree with Protagoras that all ‘knowledge’ derived from the senses is relative(and not free from error) to the individual. This leads him to conclude that the world of sensory experiences will not provide him with the anchor/foundation for his epistemology.        </a:t>
            </a:r>
            <a:endParaRPr lang="en-US" sz="2400" dirty="0"/>
          </a:p>
        </p:txBody>
      </p:sp>
    </p:spTree>
    <p:extLst>
      <p:ext uri="{BB962C8B-B14F-4D97-AF65-F5344CB8AC3E}">
        <p14:creationId xmlns:p14="http://schemas.microsoft.com/office/powerpoint/2010/main" val="2190976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“Man Writ Large” </a:t>
            </a:r>
            <a:endParaRPr lang="en-US" sz="4000" dirty="0"/>
          </a:p>
        </p:txBody>
      </p:sp>
      <p:sp>
        <p:nvSpPr>
          <p:cNvPr id="3" name="Content Placeholder 2"/>
          <p:cNvSpPr>
            <a:spLocks noGrp="1"/>
          </p:cNvSpPr>
          <p:nvPr>
            <p:ph idx="1"/>
          </p:nvPr>
        </p:nvSpPr>
        <p:spPr>
          <a:xfrm>
            <a:off x="228600" y="1600200"/>
            <a:ext cx="8458200" cy="4525963"/>
          </a:xfrm>
        </p:spPr>
        <p:txBody>
          <a:bodyPr>
            <a:normAutofit/>
          </a:bodyPr>
          <a:lstStyle/>
          <a:p>
            <a:pPr marL="0" indent="0">
              <a:buNone/>
            </a:pPr>
            <a:r>
              <a:rPr lang="en-US" sz="2400" dirty="0" smtClean="0"/>
              <a:t>                 Person                  Virtues                   State  </a:t>
            </a:r>
          </a:p>
          <a:p>
            <a:pPr marL="0" indent="0">
              <a:buNone/>
            </a:pPr>
            <a:r>
              <a:rPr lang="en-US" sz="2400" dirty="0"/>
              <a:t> </a:t>
            </a:r>
            <a:r>
              <a:rPr lang="en-US" sz="2400" dirty="0" smtClean="0"/>
              <a:t>                Reason                  Wisdom               Phil. Kings</a:t>
            </a:r>
          </a:p>
          <a:p>
            <a:pPr marL="0" indent="0">
              <a:buNone/>
            </a:pPr>
            <a:r>
              <a:rPr lang="en-US" sz="2400" dirty="0"/>
              <a:t> </a:t>
            </a:r>
            <a:r>
              <a:rPr lang="en-US" sz="2400" dirty="0" smtClean="0"/>
              <a:t>                Spirit                     Courage                Warrior              </a:t>
            </a:r>
          </a:p>
          <a:p>
            <a:pPr marL="0" indent="0">
              <a:buNone/>
            </a:pPr>
            <a:r>
              <a:rPr lang="en-US" sz="2400" dirty="0"/>
              <a:t> </a:t>
            </a:r>
            <a:r>
              <a:rPr lang="en-US" sz="2400" dirty="0" smtClean="0"/>
              <a:t>                Appetites           Temperance           Merchants                       </a:t>
            </a:r>
          </a:p>
          <a:p>
            <a:pPr marL="0" indent="0">
              <a:buNone/>
            </a:pPr>
            <a:r>
              <a:rPr lang="en-US" sz="2400" dirty="0" smtClean="0"/>
              <a:t>As </a:t>
            </a:r>
            <a:r>
              <a:rPr lang="en-US" sz="2400" b="1" dirty="0" smtClean="0">
                <a:solidFill>
                  <a:srgbClr val="FF0000"/>
                </a:solidFill>
              </a:rPr>
              <a:t>reason</a:t>
            </a:r>
            <a:r>
              <a:rPr lang="en-US" sz="2400" dirty="0" smtClean="0"/>
              <a:t> should govern the individual person, the </a:t>
            </a:r>
            <a:r>
              <a:rPr lang="en-US" sz="2400" dirty="0" smtClean="0">
                <a:solidFill>
                  <a:srgbClr val="FF0000"/>
                </a:solidFill>
              </a:rPr>
              <a:t>philosopher</a:t>
            </a:r>
            <a:r>
              <a:rPr lang="en-US" sz="2400" dirty="0" smtClean="0"/>
              <a:t> </a:t>
            </a:r>
            <a:r>
              <a:rPr lang="en-US" sz="2400" dirty="0" smtClean="0">
                <a:solidFill>
                  <a:srgbClr val="FF0000"/>
                </a:solidFill>
              </a:rPr>
              <a:t>kings</a:t>
            </a:r>
            <a:r>
              <a:rPr lang="en-US" sz="2400" dirty="0" smtClean="0"/>
              <a:t> in the ideal state should govern over the warrior and merchant class. If reason, think back to the horse analogy, is in control of the soul guided by wisdom( in conjunction with the other virtues), then the soul is in </a:t>
            </a:r>
            <a:r>
              <a:rPr lang="en-US" sz="2400" smtClean="0"/>
              <a:t>a </a:t>
            </a:r>
            <a:r>
              <a:rPr lang="en-US" sz="2400" smtClean="0"/>
              <a:t>harmonized </a:t>
            </a:r>
            <a:r>
              <a:rPr lang="en-US" sz="2400" dirty="0" smtClean="0"/>
              <a:t>state i.e. </a:t>
            </a:r>
            <a:r>
              <a:rPr lang="en-US" sz="2400" b="1" dirty="0" smtClean="0"/>
              <a:t>Justice</a:t>
            </a:r>
            <a:r>
              <a:rPr lang="en-US" sz="2400" dirty="0" smtClean="0"/>
              <a:t> is realized. Likewise, if the phil. Kings are in control of the state, then </a:t>
            </a:r>
            <a:r>
              <a:rPr lang="en-US" sz="2400" b="1" dirty="0" smtClean="0"/>
              <a:t>justice</a:t>
            </a:r>
            <a:r>
              <a:rPr lang="en-US" sz="2400" dirty="0" smtClean="0"/>
              <a:t> as the over arching virtue will be realized.      </a:t>
            </a:r>
            <a:endParaRPr lang="en-US" sz="2400" dirty="0"/>
          </a:p>
        </p:txBody>
      </p:sp>
      <p:sp>
        <p:nvSpPr>
          <p:cNvPr id="5" name="Left Brace 4"/>
          <p:cNvSpPr/>
          <p:nvPr/>
        </p:nvSpPr>
        <p:spPr>
          <a:xfrm>
            <a:off x="914400" y="2209800"/>
            <a:ext cx="536448" cy="914400"/>
          </a:xfrm>
          <a:prstGeom prst="leftBrace">
            <a:avLst>
              <a:gd name="adj1" fmla="val 8333"/>
              <a:gd name="adj2" fmla="val 4796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7" name="TextBox 6"/>
          <p:cNvSpPr txBox="1"/>
          <p:nvPr/>
        </p:nvSpPr>
        <p:spPr>
          <a:xfrm>
            <a:off x="152400" y="2482334"/>
            <a:ext cx="838200" cy="369332"/>
          </a:xfrm>
          <a:prstGeom prst="rect">
            <a:avLst/>
          </a:prstGeom>
          <a:noFill/>
        </p:spPr>
        <p:txBody>
          <a:bodyPr wrap="square" rtlCol="0">
            <a:spAutoFit/>
          </a:bodyPr>
          <a:lstStyle/>
          <a:p>
            <a:r>
              <a:rPr lang="en-US" dirty="0" smtClean="0"/>
              <a:t>Justice</a:t>
            </a:r>
            <a:endParaRPr lang="en-US" dirty="0"/>
          </a:p>
        </p:txBody>
      </p:sp>
      <p:sp>
        <p:nvSpPr>
          <p:cNvPr id="8" name="Right Brace 7"/>
          <p:cNvSpPr/>
          <p:nvPr/>
        </p:nvSpPr>
        <p:spPr>
          <a:xfrm>
            <a:off x="7028404" y="2209800"/>
            <a:ext cx="533400" cy="9144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9" name="TextBox 8"/>
          <p:cNvSpPr txBox="1"/>
          <p:nvPr/>
        </p:nvSpPr>
        <p:spPr>
          <a:xfrm>
            <a:off x="7753141" y="2482334"/>
            <a:ext cx="914400" cy="369332"/>
          </a:xfrm>
          <a:prstGeom prst="rect">
            <a:avLst/>
          </a:prstGeom>
          <a:noFill/>
        </p:spPr>
        <p:txBody>
          <a:bodyPr wrap="square" rtlCol="0">
            <a:spAutoFit/>
          </a:bodyPr>
          <a:lstStyle/>
          <a:p>
            <a:r>
              <a:rPr lang="en-US" dirty="0" smtClean="0"/>
              <a:t>Justice</a:t>
            </a:r>
            <a:endParaRPr lang="en-US" dirty="0"/>
          </a:p>
        </p:txBody>
      </p:sp>
    </p:spTree>
    <p:extLst>
      <p:ext uri="{BB962C8B-B14F-4D97-AF65-F5344CB8AC3E}">
        <p14:creationId xmlns:p14="http://schemas.microsoft.com/office/powerpoint/2010/main" val="247914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Plato </a:t>
            </a:r>
            <a:br>
              <a:rPr lang="en-US" sz="3600" dirty="0" smtClean="0"/>
            </a:br>
            <a:r>
              <a:rPr lang="en-US" sz="3600" dirty="0" smtClean="0"/>
              <a:t>True belief alone is not knowledge </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smtClean="0"/>
              <a:t>For Plato, a belief that happens to be true alone does not constitute knowledge: </a:t>
            </a:r>
          </a:p>
          <a:p>
            <a:pPr marL="0" indent="0">
              <a:buNone/>
            </a:pPr>
            <a:endParaRPr lang="en-US" sz="2400" dirty="0" smtClean="0"/>
          </a:p>
          <a:p>
            <a:pPr marL="0" indent="0">
              <a:buNone/>
            </a:pPr>
            <a:r>
              <a:rPr lang="en-US" sz="2400" dirty="0" smtClean="0"/>
              <a:t>If John thinks that 2x5=11, then John, even if he believes that it is true, is not in possession of a true belief.  </a:t>
            </a:r>
          </a:p>
          <a:p>
            <a:pPr marL="0" indent="0">
              <a:buNone/>
            </a:pPr>
            <a:endParaRPr lang="en-US" sz="2400" dirty="0" smtClean="0"/>
          </a:p>
          <a:p>
            <a:pPr marL="0" indent="0">
              <a:buNone/>
            </a:pPr>
            <a:r>
              <a:rPr lang="en-US" sz="2400" dirty="0" smtClean="0"/>
              <a:t>If Jane thinks that 2x5=10, then Jane has a true belief. But if asked to explain why 2x5=10, she replies that her teacher told her so/because it has always been so(tradition), then Plato thinks that Jane does not possess knowledge. For Plato, Jane has a true belief but she is unable to give an account/explanation why something is the case. She does not understand the meaning of numbers, production and equals.  </a:t>
            </a:r>
          </a:p>
          <a:p>
            <a:pPr marL="0" indent="0">
              <a:buNone/>
            </a:pPr>
            <a:r>
              <a:rPr lang="en-US" sz="2400" dirty="0" smtClean="0"/>
              <a:t> Plato sets the conditions for knowledge as 1. Justified 2. True 3. Belief</a:t>
            </a:r>
            <a:endParaRPr lang="en-US" sz="2400" dirty="0"/>
          </a:p>
        </p:txBody>
      </p:sp>
    </p:spTree>
    <p:extLst>
      <p:ext uri="{BB962C8B-B14F-4D97-AF65-F5344CB8AC3E}">
        <p14:creationId xmlns:p14="http://schemas.microsoft.com/office/powerpoint/2010/main" val="329122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Plato’s Dualistic Solution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Two ways that we may come to understand/know: </a:t>
            </a:r>
          </a:p>
          <a:p>
            <a:pPr marL="457200" indent="-457200">
              <a:buAutoNum type="arabicPeriod"/>
            </a:pPr>
            <a:r>
              <a:rPr lang="en-US" sz="2400" dirty="0" smtClean="0"/>
              <a:t>Senses, the ability to see, hear… the actual physical world/objects in which we live.   </a:t>
            </a:r>
          </a:p>
          <a:p>
            <a:pPr marL="457200" indent="-457200">
              <a:buAutoNum type="arabicPeriod"/>
            </a:pPr>
            <a:r>
              <a:rPr lang="en-US" sz="2400" dirty="0" smtClean="0"/>
              <a:t>Reason, the ability to comprehend truths of math, logic and, for Plato, the universal or essential nature of a thing.  </a:t>
            </a:r>
          </a:p>
          <a:p>
            <a:pPr marL="0" indent="0">
              <a:buNone/>
            </a:pPr>
            <a:r>
              <a:rPr lang="en-US" sz="2400" dirty="0" smtClean="0"/>
              <a:t>For Plato, the world of the senses is always in a state of “Flux”(Heraclites)/ Realm of becoming and not a suitable place for his criteria for knowledge. </a:t>
            </a:r>
          </a:p>
          <a:p>
            <a:pPr marL="0" indent="0">
              <a:buNone/>
            </a:pPr>
            <a:r>
              <a:rPr lang="en-US" sz="2400" dirty="0" smtClean="0"/>
              <a:t>“True Knowledge” is the knowledge of the Universal/Forms. Why? This provides Plato with a rational explanation of how knowledge is possible. Reason alone will give Plato the “Anchor,” and this is the Realm of Being(Parmenides).         </a:t>
            </a:r>
            <a:endParaRPr lang="en-US" sz="2400" dirty="0"/>
          </a:p>
        </p:txBody>
      </p:sp>
    </p:spTree>
    <p:extLst>
      <p:ext uri="{BB962C8B-B14F-4D97-AF65-F5344CB8AC3E}">
        <p14:creationId xmlns:p14="http://schemas.microsoft.com/office/powerpoint/2010/main" val="144540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Plato’s Republic</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In the </a:t>
            </a:r>
            <a:r>
              <a:rPr lang="en-US" sz="2400" i="1" dirty="0" smtClean="0"/>
              <a:t>Republic</a:t>
            </a:r>
            <a:r>
              <a:rPr lang="en-US" sz="2400" dirty="0" smtClean="0"/>
              <a:t>, Plato describes how </a:t>
            </a:r>
            <a:r>
              <a:rPr lang="en-US" sz="2400" dirty="0" smtClean="0">
                <a:cs typeface="Times New Roman" panose="02020603050405020304" pitchFamily="18" charset="0"/>
              </a:rPr>
              <a:t>1. the human mind achieves knowledge and 2. what knowledge consists of in: </a:t>
            </a:r>
          </a:p>
          <a:p>
            <a:pPr marL="0" indent="0">
              <a:buNone/>
            </a:pPr>
            <a:endParaRPr lang="en-US" sz="2400" dirty="0" smtClean="0">
              <a:cs typeface="Times New Roman" panose="02020603050405020304" pitchFamily="18" charset="0"/>
            </a:endParaRPr>
          </a:p>
          <a:p>
            <a:pPr marL="457200" indent="-457200">
              <a:buAutoNum type="arabicParenBoth"/>
            </a:pPr>
            <a:r>
              <a:rPr lang="en-US" sz="2400" dirty="0" smtClean="0">
                <a:cs typeface="Times New Roman" panose="02020603050405020304" pitchFamily="18" charset="0"/>
              </a:rPr>
              <a:t>The divided line                                Plato’s Doctrine of the</a:t>
            </a:r>
          </a:p>
          <a:p>
            <a:pPr marL="457200" indent="-457200">
              <a:buAutoNum type="arabicParenBoth"/>
            </a:pPr>
            <a:r>
              <a:rPr lang="en-US" sz="2400" dirty="0" smtClean="0">
                <a:cs typeface="Times New Roman" panose="02020603050405020304" pitchFamily="18" charset="0"/>
              </a:rPr>
              <a:t>The Simile of the Sun                       Forms  </a:t>
            </a:r>
          </a:p>
          <a:p>
            <a:pPr marL="457200" indent="-457200">
              <a:buAutoNum type="arabicParenBoth"/>
            </a:pPr>
            <a:r>
              <a:rPr lang="en-US" sz="2400" dirty="0" smtClean="0">
                <a:cs typeface="Times New Roman" panose="02020603050405020304" pitchFamily="18" charset="0"/>
              </a:rPr>
              <a:t>Allegory of the cave. </a:t>
            </a:r>
            <a:r>
              <a:rPr lang="en-US" sz="2400" dirty="0" smtClean="0">
                <a:latin typeface="Times New Roman" panose="02020603050405020304" pitchFamily="18" charset="0"/>
                <a:cs typeface="Times New Roman" panose="02020603050405020304" pitchFamily="18" charset="0"/>
              </a:rPr>
              <a:t>  </a:t>
            </a:r>
            <a:r>
              <a:rPr lang="en-US" sz="2400" dirty="0" smtClean="0"/>
              <a:t>   </a:t>
            </a:r>
          </a:p>
          <a:p>
            <a:pPr marL="0" indent="0">
              <a:buNone/>
            </a:pPr>
            <a:endParaRPr lang="en-US" sz="2400" dirty="0"/>
          </a:p>
          <a:p>
            <a:pPr marL="0" indent="0">
              <a:buNone/>
            </a:pPr>
            <a:r>
              <a:rPr lang="en-US" sz="2400" dirty="0" smtClean="0"/>
              <a:t>The divided line gives us Plato’s theory of knowledge and metaphysics of hierarchy. A simile is a comparison that is made to illuminate how two different things are alike. For Allegory, think back to the Parables found in the Gospels: A story designed to convey a greater/hidden truth.      </a:t>
            </a:r>
            <a:endParaRPr lang="en-US" sz="2400" dirty="0"/>
          </a:p>
        </p:txBody>
      </p:sp>
      <p:sp>
        <p:nvSpPr>
          <p:cNvPr id="4" name="Right Brace 3"/>
          <p:cNvSpPr/>
          <p:nvPr/>
        </p:nvSpPr>
        <p:spPr>
          <a:xfrm>
            <a:off x="3798277" y="2819400"/>
            <a:ext cx="1052983" cy="1091921"/>
          </a:xfrm>
          <a:prstGeom prst="righ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27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Plato’s Divided Line</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Plato’s “Four Stages of Cognition”</a:t>
            </a:r>
            <a:endParaRPr lang="en-US" sz="2400" dirty="0"/>
          </a:p>
        </p:txBody>
      </p:sp>
      <p:cxnSp>
        <p:nvCxnSpPr>
          <p:cNvPr id="5" name="Straight Arrow Connector 4"/>
          <p:cNvCxnSpPr/>
          <p:nvPr/>
        </p:nvCxnSpPr>
        <p:spPr>
          <a:xfrm>
            <a:off x="7315200" y="2362200"/>
            <a:ext cx="0" cy="3505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292361" y="2178371"/>
            <a:ext cx="2438400" cy="369332"/>
          </a:xfrm>
          <a:prstGeom prst="rect">
            <a:avLst/>
          </a:prstGeom>
          <a:noFill/>
        </p:spPr>
        <p:txBody>
          <a:bodyPr wrap="square" rtlCol="0">
            <a:spAutoFit/>
          </a:bodyPr>
          <a:lstStyle/>
          <a:p>
            <a:r>
              <a:rPr lang="en-US" dirty="0" smtClean="0"/>
              <a:t>  Reality          Forms</a:t>
            </a:r>
            <a:endParaRPr lang="en-US" dirty="0"/>
          </a:p>
        </p:txBody>
      </p:sp>
      <p:sp>
        <p:nvSpPr>
          <p:cNvPr id="10" name="TextBox 9"/>
          <p:cNvSpPr txBox="1"/>
          <p:nvPr/>
        </p:nvSpPr>
        <p:spPr>
          <a:xfrm>
            <a:off x="5715000" y="5562154"/>
            <a:ext cx="3024973" cy="369332"/>
          </a:xfrm>
          <a:prstGeom prst="rect">
            <a:avLst/>
          </a:prstGeom>
          <a:noFill/>
        </p:spPr>
        <p:txBody>
          <a:bodyPr wrap="square" rtlCol="0">
            <a:spAutoFit/>
          </a:bodyPr>
          <a:lstStyle/>
          <a:p>
            <a:r>
              <a:rPr lang="en-US" dirty="0" smtClean="0"/>
              <a:t> Appearances        Shadows</a:t>
            </a:r>
            <a:endParaRPr lang="en-US" dirty="0"/>
          </a:p>
        </p:txBody>
      </p:sp>
      <p:cxnSp>
        <p:nvCxnSpPr>
          <p:cNvPr id="12" name="Straight Connector 11"/>
          <p:cNvCxnSpPr/>
          <p:nvPr/>
        </p:nvCxnSpPr>
        <p:spPr>
          <a:xfrm>
            <a:off x="2667000" y="2362200"/>
            <a:ext cx="0" cy="319995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876300" y="3225521"/>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781050" y="3962177"/>
            <a:ext cx="3771900"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876300" y="47244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876300" y="5280409"/>
            <a:ext cx="3733800" cy="0"/>
          </a:xfrm>
          <a:prstGeom prst="line">
            <a:avLst/>
          </a:prstGeom>
        </p:spPr>
        <p:style>
          <a:lnRef idx="1">
            <a:schemeClr val="dk1"/>
          </a:lnRef>
          <a:fillRef idx="0">
            <a:schemeClr val="dk1"/>
          </a:fillRef>
          <a:effectRef idx="0">
            <a:schemeClr val="dk1"/>
          </a:effectRef>
          <a:fontRef idx="minor">
            <a:schemeClr val="tx1"/>
          </a:fontRef>
        </p:style>
      </p:cxnSp>
      <p:sp>
        <p:nvSpPr>
          <p:cNvPr id="34" name="Right Brace 33"/>
          <p:cNvSpPr/>
          <p:nvPr/>
        </p:nvSpPr>
        <p:spPr>
          <a:xfrm>
            <a:off x="4953000" y="2857400"/>
            <a:ext cx="974481" cy="980401"/>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5" name="Right Brace 34"/>
          <p:cNvSpPr/>
          <p:nvPr/>
        </p:nvSpPr>
        <p:spPr>
          <a:xfrm>
            <a:off x="4876800" y="4272804"/>
            <a:ext cx="805961" cy="9144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 name="TextBox 3"/>
          <p:cNvSpPr txBox="1"/>
          <p:nvPr/>
        </p:nvSpPr>
        <p:spPr>
          <a:xfrm>
            <a:off x="586405" y="2672734"/>
            <a:ext cx="2060714" cy="369332"/>
          </a:xfrm>
          <a:prstGeom prst="rect">
            <a:avLst/>
          </a:prstGeom>
          <a:noFill/>
        </p:spPr>
        <p:txBody>
          <a:bodyPr wrap="square" rtlCol="0">
            <a:spAutoFit/>
          </a:bodyPr>
          <a:lstStyle/>
          <a:p>
            <a:r>
              <a:rPr lang="en-US" dirty="0" err="1" smtClean="0"/>
              <a:t>Intell</a:t>
            </a:r>
            <a:r>
              <a:rPr lang="en-US" dirty="0" smtClean="0"/>
              <a:t>/ Pure reason</a:t>
            </a:r>
            <a:endParaRPr lang="en-US" dirty="0"/>
          </a:p>
        </p:txBody>
      </p:sp>
      <p:sp>
        <p:nvSpPr>
          <p:cNvPr id="6" name="TextBox 5"/>
          <p:cNvSpPr txBox="1"/>
          <p:nvPr/>
        </p:nvSpPr>
        <p:spPr>
          <a:xfrm>
            <a:off x="2857500" y="2672734"/>
            <a:ext cx="1581150" cy="369332"/>
          </a:xfrm>
          <a:prstGeom prst="rect">
            <a:avLst/>
          </a:prstGeom>
          <a:noFill/>
        </p:spPr>
        <p:txBody>
          <a:bodyPr wrap="square" rtlCol="0">
            <a:spAutoFit/>
          </a:bodyPr>
          <a:lstStyle/>
          <a:p>
            <a:r>
              <a:rPr lang="en-US" dirty="0" smtClean="0"/>
              <a:t>Forms/Good</a:t>
            </a:r>
            <a:endParaRPr lang="en-US" dirty="0"/>
          </a:p>
        </p:txBody>
      </p:sp>
      <p:sp>
        <p:nvSpPr>
          <p:cNvPr id="8" name="TextBox 7"/>
          <p:cNvSpPr txBox="1"/>
          <p:nvPr/>
        </p:nvSpPr>
        <p:spPr>
          <a:xfrm>
            <a:off x="876300" y="4827396"/>
            <a:ext cx="925766" cy="369332"/>
          </a:xfrm>
          <a:prstGeom prst="rect">
            <a:avLst/>
          </a:prstGeom>
          <a:noFill/>
        </p:spPr>
        <p:txBody>
          <a:bodyPr wrap="none" rtlCol="0">
            <a:spAutoFit/>
          </a:bodyPr>
          <a:lstStyle/>
          <a:p>
            <a:r>
              <a:rPr lang="en-US" dirty="0" smtClean="0"/>
              <a:t>Imaging</a:t>
            </a:r>
            <a:endParaRPr lang="en-US" dirty="0"/>
          </a:p>
        </p:txBody>
      </p:sp>
      <p:sp>
        <p:nvSpPr>
          <p:cNvPr id="11" name="TextBox 10"/>
          <p:cNvSpPr txBox="1"/>
          <p:nvPr/>
        </p:nvSpPr>
        <p:spPr>
          <a:xfrm>
            <a:off x="2667000" y="4724400"/>
            <a:ext cx="2057400" cy="646331"/>
          </a:xfrm>
          <a:prstGeom prst="rect">
            <a:avLst/>
          </a:prstGeom>
          <a:noFill/>
        </p:spPr>
        <p:txBody>
          <a:bodyPr wrap="square" rtlCol="0">
            <a:spAutoFit/>
          </a:bodyPr>
          <a:lstStyle/>
          <a:p>
            <a:r>
              <a:rPr lang="en-US" dirty="0" smtClean="0"/>
              <a:t>Imagines Shadows/</a:t>
            </a:r>
            <a:r>
              <a:rPr lang="en-US" dirty="0" err="1" smtClean="0"/>
              <a:t>pics</a:t>
            </a:r>
            <a:endParaRPr lang="en-US" dirty="0"/>
          </a:p>
        </p:txBody>
      </p:sp>
      <p:sp>
        <p:nvSpPr>
          <p:cNvPr id="13" name="TextBox 12"/>
          <p:cNvSpPr txBox="1"/>
          <p:nvPr/>
        </p:nvSpPr>
        <p:spPr>
          <a:xfrm>
            <a:off x="914400" y="4208721"/>
            <a:ext cx="1162881" cy="369332"/>
          </a:xfrm>
          <a:prstGeom prst="rect">
            <a:avLst/>
          </a:prstGeom>
          <a:noFill/>
        </p:spPr>
        <p:txBody>
          <a:bodyPr wrap="square" rtlCol="0">
            <a:spAutoFit/>
          </a:bodyPr>
          <a:lstStyle/>
          <a:p>
            <a:r>
              <a:rPr lang="en-US" dirty="0" smtClean="0"/>
              <a:t>Belief</a:t>
            </a:r>
            <a:endParaRPr lang="en-US" dirty="0"/>
          </a:p>
        </p:txBody>
      </p:sp>
      <p:sp>
        <p:nvSpPr>
          <p:cNvPr id="14" name="TextBox 13"/>
          <p:cNvSpPr txBox="1"/>
          <p:nvPr/>
        </p:nvSpPr>
        <p:spPr>
          <a:xfrm>
            <a:off x="2743200" y="4024487"/>
            <a:ext cx="2133600" cy="646331"/>
          </a:xfrm>
          <a:prstGeom prst="rect">
            <a:avLst/>
          </a:prstGeom>
          <a:noFill/>
        </p:spPr>
        <p:txBody>
          <a:bodyPr wrap="square" rtlCol="0">
            <a:spAutoFit/>
          </a:bodyPr>
          <a:lstStyle/>
          <a:p>
            <a:r>
              <a:rPr lang="en-US" dirty="0" smtClean="0"/>
              <a:t>Actual Phy. Object/</a:t>
            </a:r>
          </a:p>
          <a:p>
            <a:r>
              <a:rPr lang="en-US" dirty="0" smtClean="0"/>
              <a:t>Particular</a:t>
            </a:r>
            <a:endParaRPr lang="en-US" dirty="0"/>
          </a:p>
        </p:txBody>
      </p:sp>
      <p:sp>
        <p:nvSpPr>
          <p:cNvPr id="15" name="TextBox 14"/>
          <p:cNvSpPr txBox="1"/>
          <p:nvPr/>
        </p:nvSpPr>
        <p:spPr>
          <a:xfrm>
            <a:off x="876300" y="3388188"/>
            <a:ext cx="1148841" cy="369332"/>
          </a:xfrm>
          <a:prstGeom prst="rect">
            <a:avLst/>
          </a:prstGeom>
          <a:noFill/>
        </p:spPr>
        <p:txBody>
          <a:bodyPr wrap="none" rtlCol="0">
            <a:spAutoFit/>
          </a:bodyPr>
          <a:lstStyle/>
          <a:p>
            <a:r>
              <a:rPr lang="en-US" dirty="0" smtClean="0"/>
              <a:t>Reasoning</a:t>
            </a:r>
            <a:endParaRPr lang="en-US" dirty="0"/>
          </a:p>
        </p:txBody>
      </p:sp>
      <p:sp>
        <p:nvSpPr>
          <p:cNvPr id="17" name="TextBox 16"/>
          <p:cNvSpPr txBox="1"/>
          <p:nvPr/>
        </p:nvSpPr>
        <p:spPr>
          <a:xfrm>
            <a:off x="2695574" y="3191470"/>
            <a:ext cx="2257426" cy="646331"/>
          </a:xfrm>
          <a:prstGeom prst="rect">
            <a:avLst/>
          </a:prstGeom>
          <a:noFill/>
        </p:spPr>
        <p:txBody>
          <a:bodyPr wrap="square" rtlCol="0">
            <a:spAutoFit/>
          </a:bodyPr>
          <a:lstStyle/>
          <a:p>
            <a:r>
              <a:rPr lang="en-US" dirty="0" smtClean="0"/>
              <a:t>Math, Geometry/</a:t>
            </a:r>
            <a:r>
              <a:rPr lang="en-US" dirty="0" err="1" smtClean="0"/>
              <a:t>hypothese</a:t>
            </a:r>
            <a:endParaRPr lang="en-US" dirty="0"/>
          </a:p>
        </p:txBody>
      </p:sp>
      <p:sp>
        <p:nvSpPr>
          <p:cNvPr id="18" name="TextBox 17"/>
          <p:cNvSpPr txBox="1"/>
          <p:nvPr/>
        </p:nvSpPr>
        <p:spPr>
          <a:xfrm>
            <a:off x="5927481" y="3065022"/>
            <a:ext cx="1128835" cy="646331"/>
          </a:xfrm>
          <a:prstGeom prst="rect">
            <a:avLst/>
          </a:prstGeom>
          <a:noFill/>
        </p:spPr>
        <p:txBody>
          <a:bodyPr wrap="none" rtlCol="0">
            <a:spAutoFit/>
          </a:bodyPr>
          <a:lstStyle/>
          <a:p>
            <a:r>
              <a:rPr lang="en-US" dirty="0" smtClean="0"/>
              <a:t>Reason/</a:t>
            </a:r>
          </a:p>
          <a:p>
            <a:r>
              <a:rPr lang="en-US" dirty="0" smtClean="0"/>
              <a:t>in the Sun</a:t>
            </a:r>
            <a:endParaRPr lang="en-US" dirty="0"/>
          </a:p>
        </p:txBody>
      </p:sp>
      <p:sp>
        <p:nvSpPr>
          <p:cNvPr id="20" name="TextBox 19"/>
          <p:cNvSpPr txBox="1"/>
          <p:nvPr/>
        </p:nvSpPr>
        <p:spPr>
          <a:xfrm>
            <a:off x="5726202" y="4406838"/>
            <a:ext cx="1231747" cy="646331"/>
          </a:xfrm>
          <a:prstGeom prst="rect">
            <a:avLst/>
          </a:prstGeom>
          <a:noFill/>
        </p:spPr>
        <p:txBody>
          <a:bodyPr wrap="none" rtlCol="0">
            <a:spAutoFit/>
          </a:bodyPr>
          <a:lstStyle/>
          <a:p>
            <a:r>
              <a:rPr lang="en-US" dirty="0" smtClean="0"/>
              <a:t>Senses/</a:t>
            </a:r>
          </a:p>
          <a:p>
            <a:r>
              <a:rPr lang="en-US" dirty="0" smtClean="0"/>
              <a:t>In the Cave</a:t>
            </a:r>
            <a:endParaRPr lang="en-US" dirty="0"/>
          </a:p>
        </p:txBody>
      </p:sp>
    </p:spTree>
    <p:extLst>
      <p:ext uri="{BB962C8B-B14F-4D97-AF65-F5344CB8AC3E}">
        <p14:creationId xmlns:p14="http://schemas.microsoft.com/office/powerpoint/2010/main" val="169854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Plato’s Doctrine of the Forms</a:t>
            </a:r>
            <a:endParaRPr lang="en-US" sz="4000"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2800" dirty="0" smtClean="0"/>
              <a:t>Divided Line: IV </a:t>
            </a:r>
            <a:r>
              <a:rPr lang="en-US" sz="2800" i="1" dirty="0" smtClean="0"/>
              <a:t>Republic</a:t>
            </a:r>
            <a:r>
              <a:rPr lang="en-US" sz="2800" dirty="0" smtClean="0"/>
              <a:t>   </a:t>
            </a:r>
          </a:p>
          <a:p>
            <a:pPr marL="0" indent="0">
              <a:buNone/>
            </a:pPr>
            <a:r>
              <a:rPr lang="en-US" sz="2400" dirty="0" smtClean="0"/>
              <a:t>In the process of discovering knowledge the mind moves thru 4 stages of cognitive(Intellectual) understanding/development. </a:t>
            </a:r>
          </a:p>
          <a:p>
            <a:pPr marL="0" indent="0">
              <a:buNone/>
            </a:pPr>
            <a:r>
              <a:rPr lang="en-US" sz="2400" dirty="0" smtClean="0"/>
              <a:t>*At each level, there is a parallel between the kind of object presented to the mind and kind of thought this object makes possible. I will present the level of knowledge and object from lowest level to the highest level:  </a:t>
            </a:r>
          </a:p>
          <a:p>
            <a:pPr marL="0" indent="0">
              <a:buNone/>
            </a:pPr>
            <a:r>
              <a:rPr lang="en-US" sz="2400" dirty="0" smtClean="0"/>
              <a:t>Beginning with the world of the </a:t>
            </a:r>
            <a:r>
              <a:rPr lang="en-US" sz="2400" b="1" dirty="0"/>
              <a:t>S</a:t>
            </a:r>
            <a:r>
              <a:rPr lang="en-US" sz="2400" b="1" dirty="0" smtClean="0"/>
              <a:t>enses</a:t>
            </a:r>
            <a:r>
              <a:rPr lang="en-US" sz="2400" dirty="0" smtClean="0"/>
              <a:t>: 1. Imagination(level of knowledge) to images(object is shadows/images like pictures) 2. Belief(level of knowledge) to the actual physical objects(the particular dog/human.)</a:t>
            </a:r>
          </a:p>
          <a:p>
            <a:pPr marL="0" indent="0">
              <a:buNone/>
            </a:pPr>
            <a:r>
              <a:rPr lang="en-US" sz="2400" dirty="0" smtClean="0"/>
              <a:t>  </a:t>
            </a:r>
          </a:p>
          <a:p>
            <a:pPr marL="0" indent="0">
              <a:buNone/>
            </a:pPr>
            <a:r>
              <a:rPr lang="en-US" sz="2400" dirty="0" smtClean="0"/>
              <a:t> </a:t>
            </a:r>
            <a:endParaRPr lang="en-US" sz="2400" dirty="0"/>
          </a:p>
        </p:txBody>
      </p:sp>
    </p:spTree>
    <p:extLst>
      <p:ext uri="{BB962C8B-B14F-4D97-AF65-F5344CB8AC3E}">
        <p14:creationId xmlns:p14="http://schemas.microsoft.com/office/powerpoint/2010/main" val="259242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Plato’s theory of the visible world</a:t>
            </a:r>
            <a:br>
              <a:rPr lang="en-US" sz="3200" dirty="0" smtClean="0"/>
            </a:br>
            <a:r>
              <a:rPr lang="en-US" sz="3200" dirty="0" smtClean="0"/>
              <a:t>In the Cave=Shadows/Ignorance</a:t>
            </a:r>
            <a:endParaRPr lang="en-US" sz="3200" dirty="0"/>
          </a:p>
        </p:txBody>
      </p:sp>
      <p:sp>
        <p:nvSpPr>
          <p:cNvPr id="3" name="Content Placeholder 2"/>
          <p:cNvSpPr>
            <a:spLocks noGrp="1"/>
          </p:cNvSpPr>
          <p:nvPr>
            <p:ph idx="1"/>
          </p:nvPr>
        </p:nvSpPr>
        <p:spPr/>
        <p:txBody>
          <a:bodyPr>
            <a:normAutofit/>
          </a:bodyPr>
          <a:lstStyle/>
          <a:p>
            <a:pPr marL="0" indent="0" algn="ctr">
              <a:buNone/>
            </a:pPr>
            <a:r>
              <a:rPr lang="en-US" sz="2000" dirty="0" smtClean="0">
                <a:cs typeface="Times New Roman" panose="02020603050405020304" pitchFamily="18" charset="0"/>
              </a:rPr>
              <a:t>Visible Realm</a:t>
            </a:r>
          </a:p>
          <a:p>
            <a:pPr marL="0" indent="0">
              <a:buNone/>
            </a:pPr>
            <a:r>
              <a:rPr lang="en-US" sz="2000" dirty="0" smtClean="0">
                <a:cs typeface="Times New Roman" panose="02020603050405020304" pitchFamily="18" charset="0"/>
              </a:rPr>
              <a:t>Mode of Thought(Knowledge)                                     Object(Ontology)  </a:t>
            </a:r>
          </a:p>
          <a:p>
            <a:pPr marL="0" indent="0">
              <a:buNone/>
            </a:pPr>
            <a:r>
              <a:rPr lang="en-US" sz="2400" dirty="0" smtClean="0">
                <a:latin typeface="Times New Roman" panose="02020603050405020304" pitchFamily="18" charset="0"/>
                <a:cs typeface="Times New Roman" panose="02020603050405020304" pitchFamily="18" charset="0"/>
              </a:rPr>
              <a:t>I. </a:t>
            </a:r>
            <a:r>
              <a:rPr lang="en-US" sz="2400" dirty="0" smtClean="0">
                <a:cs typeface="Times New Roman" panose="02020603050405020304" pitchFamily="18" charset="0"/>
              </a:rPr>
              <a:t>Imagining                                             Images (shadows, pictures) </a:t>
            </a:r>
          </a:p>
          <a:p>
            <a:pPr marL="0" indent="0">
              <a:buNone/>
            </a:pPr>
            <a:r>
              <a:rPr lang="en-US" sz="2400" dirty="0" smtClean="0">
                <a:cs typeface="Times New Roman" panose="02020603050405020304" pitchFamily="18" charset="0"/>
              </a:rPr>
              <a:t>Imagining occurs when images(shadows/pictures) are taken as the highest level of reality. The mind does not know that the image is a shad/pic and takes it for the real thing. Plato considers the images created by the artist/poet as deceptive. In class we discussed how images generated by media(mag. covers, video games…) distorted our opinions and thereby our notions of what is real. For Plato, poetry and rhetoric are the most serious sources of illusion.    </a:t>
            </a:r>
            <a:endParaRPr lang="en-US" sz="2400" dirty="0">
              <a:cs typeface="Times New Roman" panose="02020603050405020304" pitchFamily="18" charset="0"/>
            </a:endParaRPr>
          </a:p>
        </p:txBody>
      </p:sp>
      <p:cxnSp>
        <p:nvCxnSpPr>
          <p:cNvPr id="5" name="Straight Arrow Connector 4"/>
          <p:cNvCxnSpPr/>
          <p:nvPr/>
        </p:nvCxnSpPr>
        <p:spPr>
          <a:xfrm>
            <a:off x="2350896" y="2590800"/>
            <a:ext cx="2514600"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070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Plato’s theory of the </a:t>
            </a:r>
            <a:r>
              <a:rPr lang="en-US" sz="4000" dirty="0" smtClean="0"/>
              <a:t>Visible World </a:t>
            </a:r>
            <a:br>
              <a:rPr lang="en-US" sz="4000" dirty="0" smtClean="0"/>
            </a:br>
            <a:r>
              <a:rPr lang="en-US" sz="4000" dirty="0" smtClean="0"/>
              <a:t>In the Cave=Shadows/Ignorance</a:t>
            </a:r>
            <a:endParaRPr lang="en-US" sz="4000" dirty="0"/>
          </a:p>
        </p:txBody>
      </p:sp>
      <p:sp>
        <p:nvSpPr>
          <p:cNvPr id="3" name="Content Placeholder 2"/>
          <p:cNvSpPr>
            <a:spLocks noGrp="1"/>
          </p:cNvSpPr>
          <p:nvPr>
            <p:ph idx="1"/>
          </p:nvPr>
        </p:nvSpPr>
        <p:spPr>
          <a:xfrm>
            <a:off x="609600" y="1752600"/>
            <a:ext cx="8229600" cy="4525963"/>
          </a:xfrm>
        </p:spPr>
        <p:txBody>
          <a:bodyPr>
            <a:normAutofit/>
          </a:bodyPr>
          <a:lstStyle/>
          <a:p>
            <a:pPr marL="0" indent="0" algn="ctr">
              <a:buNone/>
            </a:pPr>
            <a:r>
              <a:rPr lang="en-US" sz="2400" dirty="0" smtClean="0"/>
              <a:t>Visible Realm </a:t>
            </a:r>
          </a:p>
          <a:p>
            <a:pPr marL="0" indent="0">
              <a:buNone/>
            </a:pPr>
            <a:r>
              <a:rPr lang="en-US" sz="2000" dirty="0" smtClean="0"/>
              <a:t>Mode of thought(Knowledge)                                               Object(Ontology)                                               </a:t>
            </a:r>
          </a:p>
          <a:p>
            <a:pPr marL="0" indent="0">
              <a:buNone/>
            </a:pPr>
            <a:r>
              <a:rPr lang="en-US" sz="2000" dirty="0" smtClean="0">
                <a:latin typeface="Times New Roman" panose="02020603050405020304" pitchFamily="18" charset="0"/>
                <a:cs typeface="Times New Roman" panose="02020603050405020304" pitchFamily="18" charset="0"/>
              </a:rPr>
              <a:t>II. </a:t>
            </a:r>
            <a:r>
              <a:rPr lang="en-US" sz="2000" dirty="0" smtClean="0"/>
              <a:t>Belief/</a:t>
            </a:r>
            <a:r>
              <a:rPr lang="en-US" sz="2000" dirty="0" err="1" smtClean="0"/>
              <a:t>Percep</a:t>
            </a:r>
            <a:r>
              <a:rPr lang="en-US" sz="2000" dirty="0" smtClean="0"/>
              <a:t>.                                                       Actual phys. Obj./Particular              	                                                                                            dog/human  </a:t>
            </a:r>
          </a:p>
          <a:p>
            <a:pPr marL="0" indent="0">
              <a:buNone/>
            </a:pPr>
            <a:r>
              <a:rPr lang="en-US" sz="2000" dirty="0" smtClean="0"/>
              <a:t>Belief is the state of mind when we actually see the physical object. Plato says seeing only constitutes believing since the visible objects depend upon their context for many of their characteristics. Remember, a belief even when true does not meet the criteria for knowledge(according to Plato). Think back about our discussion when two different artists sketch the same desk from two different perspectives(How a pencil appears broken in water).   </a:t>
            </a:r>
          </a:p>
          <a:p>
            <a:pPr marL="0" indent="0">
              <a:buNone/>
            </a:pPr>
            <a:r>
              <a:rPr lang="en-US" sz="2000" dirty="0" smtClean="0"/>
              <a:t>*Believing even if it is based upon seeing, is still in the stage of opinion/not knowledge. State of mind produced by the actual object is at a higher level than </a:t>
            </a:r>
            <a:r>
              <a:rPr lang="en-US" sz="2000" dirty="0" err="1" smtClean="0"/>
              <a:t>imag</a:t>
            </a:r>
            <a:r>
              <a:rPr lang="en-US" sz="2000" dirty="0" smtClean="0"/>
              <a:t>. Since it is based upon a higher form of reality-but it is not knowing                                                                               </a:t>
            </a:r>
            <a:endParaRPr lang="en-US" sz="2000" dirty="0"/>
          </a:p>
        </p:txBody>
      </p:sp>
      <p:cxnSp>
        <p:nvCxnSpPr>
          <p:cNvPr id="5" name="Straight Arrow Connector 4"/>
          <p:cNvCxnSpPr/>
          <p:nvPr/>
        </p:nvCxnSpPr>
        <p:spPr>
          <a:xfrm>
            <a:off x="2590800" y="2743200"/>
            <a:ext cx="2811210"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48775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2106</Words>
  <Application>Microsoft Office PowerPoint</Application>
  <PresentationFormat>On-screen Show (4:3)</PresentationFormat>
  <Paragraphs>147</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Plato’s  Life &amp; Times</vt:lpstr>
      <vt:lpstr>Plato’s Theory of Knowledge  and Metaphysics </vt:lpstr>
      <vt:lpstr>Plato  True belief alone is not knowledge </vt:lpstr>
      <vt:lpstr>Plato’s Dualistic Solution </vt:lpstr>
      <vt:lpstr>Plato’s Republic</vt:lpstr>
      <vt:lpstr>Plato’s Divided Line</vt:lpstr>
      <vt:lpstr>Plato’s Doctrine of the Forms</vt:lpstr>
      <vt:lpstr>Plato’s theory of the visible world In the Cave=Shadows/Ignorance</vt:lpstr>
      <vt:lpstr>Plato’s theory of the Visible World  In the Cave=Shadows/Ignorance</vt:lpstr>
      <vt:lpstr>Plato’s Theory of the Intelligible World  In the Sun=Good/Knowledge</vt:lpstr>
      <vt:lpstr>Plato’s Theory of the Intelligible World  In the Sun=Good/Knowledge  </vt:lpstr>
      <vt:lpstr>Allegory of the Cave  The Good</vt:lpstr>
      <vt:lpstr>Allegory of the Cave</vt:lpstr>
      <vt:lpstr>Plato’s Doctrine of the Forms</vt:lpstr>
      <vt:lpstr>Relation of Forms to things(particulars)</vt:lpstr>
      <vt:lpstr>How we come to know the Forms</vt:lpstr>
      <vt:lpstr>Plato’s Tripartite Condition of the Soul   </vt:lpstr>
      <vt:lpstr>The Virtues </vt:lpstr>
      <vt:lpstr>“Man Writ Large”</vt:lpstr>
      <vt:lpstr>“Man Writ Large”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  Life &amp; Times</dc:title>
  <dc:creator>chris</dc:creator>
  <cp:lastModifiedBy>chris</cp:lastModifiedBy>
  <cp:revision>53</cp:revision>
  <dcterms:created xsi:type="dcterms:W3CDTF">2013-09-19T18:35:41Z</dcterms:created>
  <dcterms:modified xsi:type="dcterms:W3CDTF">2013-09-24T21:33:25Z</dcterms:modified>
</cp:coreProperties>
</file>